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25"/>
  </p:notesMasterIdLst>
  <p:sldIdLst>
    <p:sldId id="258" r:id="rId5"/>
    <p:sldId id="260" r:id="rId6"/>
    <p:sldId id="266" r:id="rId7"/>
    <p:sldId id="267" r:id="rId8"/>
    <p:sldId id="259" r:id="rId9"/>
    <p:sldId id="263" r:id="rId10"/>
    <p:sldId id="283" r:id="rId11"/>
    <p:sldId id="282" r:id="rId12"/>
    <p:sldId id="270" r:id="rId13"/>
    <p:sldId id="268" r:id="rId14"/>
    <p:sldId id="271" r:id="rId15"/>
    <p:sldId id="272" r:id="rId16"/>
    <p:sldId id="274" r:id="rId17"/>
    <p:sldId id="280" r:id="rId18"/>
    <p:sldId id="281" r:id="rId19"/>
    <p:sldId id="275" r:id="rId20"/>
    <p:sldId id="276" r:id="rId21"/>
    <p:sldId id="279" r:id="rId22"/>
    <p:sldId id="262" r:id="rId23"/>
    <p:sldId id="278" r:id="rId24"/>
  </p:sldIdLst>
  <p:sldSz cx="18288000" cy="10287000"/>
  <p:notesSz cx="6858000" cy="9144000"/>
  <p:embeddedFontLst>
    <p:embeddedFont>
      <p:font typeface="Bookman Old Style" panose="02050604050505020204" pitchFamily="18" charset="0"/>
      <p:regular r:id="rId26"/>
      <p:bold r:id="rId27"/>
      <p:italic r:id="rId28"/>
      <p:boldItalic r:id="rId29"/>
    </p:embeddedFont>
    <p:embeddedFont>
      <p:font typeface="Century Gothic" panose="020B0502020202020204" pitchFamily="34" charset="0"/>
      <p:regular r:id="rId30"/>
      <p:bold r:id="rId31"/>
      <p:italic r:id="rId32"/>
      <p:boldItalic r:id="rId3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6B37"/>
    <a:srgbClr val="191B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1970D9-0C93-42B1-8C9E-9E87839FA6DE}" v="3" dt="2026-03-26T20:46:48.4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497" autoAdjust="0"/>
    <p:restoredTop sz="94602" autoAdjust="0"/>
  </p:normalViewPr>
  <p:slideViewPr>
    <p:cSldViewPr>
      <p:cViewPr varScale="1">
        <p:scale>
          <a:sx n="78" d="100"/>
          <a:sy n="78" d="100"/>
        </p:scale>
        <p:origin x="488"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1.fntdata"/><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33" Type="http://schemas.openxmlformats.org/officeDocument/2006/relationships/font" Target="fonts/font8.fntdata"/><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font" Target="fonts/font4.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font" Target="fonts/font7.fntdata"/><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font" Target="fonts/font3.fntdata"/><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font" Target="fonts/font6.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font" Target="fonts/font2.fntdata"/><Relationship Id="rId30" Type="http://schemas.openxmlformats.org/officeDocument/2006/relationships/font" Target="fonts/font5.fntdata"/><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02BC6F-98C9-4C1A-AE8C-58C40BDB2F68}" type="datetimeFigureOut">
              <a:rPr lang="en-NZ" smtClean="0"/>
              <a:t>15/05/2026</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3B98F9-1B7E-41A5-9A61-E96ADA26626D}" type="slidenum">
              <a:rPr lang="en-NZ" smtClean="0"/>
              <a:t>‹#›</a:t>
            </a:fld>
            <a:endParaRPr lang="en-NZ"/>
          </a:p>
        </p:txBody>
      </p:sp>
    </p:spTree>
    <p:extLst>
      <p:ext uri="{BB962C8B-B14F-4D97-AF65-F5344CB8AC3E}">
        <p14:creationId xmlns:p14="http://schemas.microsoft.com/office/powerpoint/2010/main" val="32455670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5/15/26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microsoft.com/office/2007/relationships/hdphoto" Target="../media/hdphoto3.wdp"/><Relationship Id="rId13"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7.png"/><Relationship Id="rId12" Type="http://schemas.microsoft.com/office/2007/relationships/hdphoto" Target="../media/hdphoto5.wdp"/><Relationship Id="rId2" Type="http://schemas.openxmlformats.org/officeDocument/2006/relationships/image" Target="../media/image1.png"/><Relationship Id="rId16" Type="http://schemas.microsoft.com/office/2007/relationships/hdphoto" Target="../media/hdphoto7.wdp"/><Relationship Id="rId1" Type="http://schemas.openxmlformats.org/officeDocument/2006/relationships/slideLayout" Target="../slideLayouts/slideLayout7.xml"/><Relationship Id="rId6" Type="http://schemas.microsoft.com/office/2007/relationships/hdphoto" Target="../media/hdphoto2.wdp"/><Relationship Id="rId11" Type="http://schemas.openxmlformats.org/officeDocument/2006/relationships/image" Target="../media/image9.png"/><Relationship Id="rId5" Type="http://schemas.openxmlformats.org/officeDocument/2006/relationships/image" Target="../media/image6.png"/><Relationship Id="rId15" Type="http://schemas.openxmlformats.org/officeDocument/2006/relationships/image" Target="../media/image11.png"/><Relationship Id="rId10" Type="http://schemas.microsoft.com/office/2007/relationships/hdphoto" Target="../media/hdphoto4.wdp"/><Relationship Id="rId4" Type="http://schemas.microsoft.com/office/2007/relationships/hdphoto" Target="../media/hdphoto1.wdp"/><Relationship Id="rId9" Type="http://schemas.openxmlformats.org/officeDocument/2006/relationships/image" Target="../media/image8.png"/><Relationship Id="rId14" Type="http://schemas.microsoft.com/office/2007/relationships/hdphoto" Target="../media/hdphoto6.wdp"/></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DF9F2"/>
        </a:solidFill>
        <a:effectLst/>
      </p:bgPr>
    </p:bg>
    <p:spTree>
      <p:nvGrpSpPr>
        <p:cNvPr id="1" name=""/>
        <p:cNvGrpSpPr/>
        <p:nvPr/>
      </p:nvGrpSpPr>
      <p:grpSpPr>
        <a:xfrm>
          <a:off x="0" y="0"/>
          <a:ext cx="0" cy="0"/>
          <a:chOff x="0" y="0"/>
          <a:chExt cx="0" cy="0"/>
        </a:xfrm>
      </p:grpSpPr>
      <p:sp>
        <p:nvSpPr>
          <p:cNvPr id="2" name="Freeform 2"/>
          <p:cNvSpPr/>
          <p:nvPr/>
        </p:nvSpPr>
        <p:spPr>
          <a:xfrm>
            <a:off x="0" y="7822062"/>
            <a:ext cx="4107082" cy="2464938"/>
          </a:xfrm>
          <a:custGeom>
            <a:avLst/>
            <a:gdLst/>
            <a:ahLst/>
            <a:cxnLst/>
            <a:rect l="l" t="t" r="r" b="b"/>
            <a:pathLst>
              <a:path w="4107082" h="2464938">
                <a:moveTo>
                  <a:pt x="0" y="0"/>
                </a:moveTo>
                <a:lnTo>
                  <a:pt x="4107082" y="0"/>
                </a:lnTo>
                <a:lnTo>
                  <a:pt x="4107082" y="2464938"/>
                </a:lnTo>
                <a:lnTo>
                  <a:pt x="0" y="2464938"/>
                </a:lnTo>
                <a:lnTo>
                  <a:pt x="0" y="0"/>
                </a:lnTo>
                <a:close/>
              </a:path>
            </a:pathLst>
          </a:custGeom>
          <a:blipFill>
            <a:blip r:embed="rId2"/>
            <a:stretch>
              <a:fillRect/>
            </a:stretch>
          </a:blipFill>
        </p:spPr>
        <p:txBody>
          <a:bodyPr/>
          <a:lstStyle/>
          <a:p>
            <a:endParaRPr lang="en-US"/>
          </a:p>
        </p:txBody>
      </p:sp>
      <p:sp>
        <p:nvSpPr>
          <p:cNvPr id="3" name="Freeform 3"/>
          <p:cNvSpPr/>
          <p:nvPr/>
        </p:nvSpPr>
        <p:spPr>
          <a:xfrm>
            <a:off x="-473644" y="542571"/>
            <a:ext cx="1502344" cy="1502344"/>
          </a:xfrm>
          <a:custGeom>
            <a:avLst/>
            <a:gdLst/>
            <a:ahLst/>
            <a:cxnLst/>
            <a:rect l="l" t="t" r="r" b="b"/>
            <a:pathLst>
              <a:path w="1502344" h="1502344">
                <a:moveTo>
                  <a:pt x="0" y="0"/>
                </a:moveTo>
                <a:lnTo>
                  <a:pt x="1502344" y="0"/>
                </a:lnTo>
                <a:lnTo>
                  <a:pt x="1502344" y="1502344"/>
                </a:lnTo>
                <a:lnTo>
                  <a:pt x="0" y="1502344"/>
                </a:lnTo>
                <a:lnTo>
                  <a:pt x="0" y="0"/>
                </a:lnTo>
                <a:close/>
              </a:path>
            </a:pathLst>
          </a:custGeom>
          <a:blipFill>
            <a:blip r:embed="rId3"/>
            <a:stretch>
              <a:fillRect/>
            </a:stretch>
          </a:blipFill>
        </p:spPr>
        <p:txBody>
          <a:bodyPr/>
          <a:lstStyle/>
          <a:p>
            <a:endParaRPr lang="en-US"/>
          </a:p>
        </p:txBody>
      </p:sp>
      <p:sp>
        <p:nvSpPr>
          <p:cNvPr id="4" name="Freeform 4"/>
          <p:cNvSpPr/>
          <p:nvPr/>
        </p:nvSpPr>
        <p:spPr>
          <a:xfrm>
            <a:off x="15172041" y="7150482"/>
            <a:ext cx="5275594" cy="5265488"/>
          </a:xfrm>
          <a:custGeom>
            <a:avLst/>
            <a:gdLst/>
            <a:ahLst/>
            <a:cxnLst/>
            <a:rect l="l" t="t" r="r" b="b"/>
            <a:pathLst>
              <a:path w="5275594" h="5265488">
                <a:moveTo>
                  <a:pt x="0" y="0"/>
                </a:moveTo>
                <a:lnTo>
                  <a:pt x="5275595" y="0"/>
                </a:lnTo>
                <a:lnTo>
                  <a:pt x="5275595" y="5265487"/>
                </a:lnTo>
                <a:lnTo>
                  <a:pt x="0" y="5265487"/>
                </a:lnTo>
                <a:lnTo>
                  <a:pt x="0" y="0"/>
                </a:lnTo>
                <a:close/>
              </a:path>
            </a:pathLst>
          </a:custGeom>
          <a:blipFill>
            <a:blip r:embed="rId4"/>
            <a:stretch>
              <a:fillRect/>
            </a:stretch>
          </a:blipFill>
        </p:spPr>
        <p:txBody>
          <a:bodyPr/>
          <a:lstStyle/>
          <a:p>
            <a:endParaRPr lang="en-US"/>
          </a:p>
        </p:txBody>
      </p:sp>
      <p:grpSp>
        <p:nvGrpSpPr>
          <p:cNvPr id="5" name="Group 5"/>
          <p:cNvGrpSpPr/>
          <p:nvPr/>
        </p:nvGrpSpPr>
        <p:grpSpPr>
          <a:xfrm>
            <a:off x="2078940" y="3801867"/>
            <a:ext cx="15523259" cy="2191515"/>
            <a:chOff x="-1" y="-123825"/>
            <a:chExt cx="17134230" cy="2922019"/>
          </a:xfrm>
        </p:grpSpPr>
        <p:sp>
          <p:nvSpPr>
            <p:cNvPr id="6" name="TextBox 6"/>
            <p:cNvSpPr txBox="1"/>
            <p:nvPr/>
          </p:nvSpPr>
          <p:spPr>
            <a:xfrm>
              <a:off x="-1" y="-123825"/>
              <a:ext cx="17134230" cy="1457834"/>
            </a:xfrm>
            <a:prstGeom prst="rect">
              <a:avLst/>
            </a:prstGeom>
          </p:spPr>
          <p:txBody>
            <a:bodyPr wrap="square" lIns="0" tIns="0" rIns="0" bIns="0" rtlCol="0" anchor="t">
              <a:spAutoFit/>
            </a:bodyPr>
            <a:lstStyle/>
            <a:p>
              <a:pPr algn="ctr">
                <a:lnSpc>
                  <a:spcPts val="9242"/>
                </a:lnSpc>
                <a:spcBef>
                  <a:spcPct val="0"/>
                </a:spcBef>
              </a:pPr>
              <a:r>
                <a:rPr lang="en-US" sz="6601" dirty="0">
                  <a:solidFill>
                    <a:srgbClr val="354228"/>
                  </a:solidFill>
                  <a:latin typeface="Bookman Old Style" panose="02050604050505020204" pitchFamily="18" charset="0"/>
                  <a:ea typeface="Recoleta Medium"/>
                  <a:cs typeface="Recoleta Medium"/>
                  <a:sym typeface="Recoleta Medium"/>
                </a:rPr>
                <a:t>CHURCH, HOME, AND COMMUNITY</a:t>
              </a:r>
            </a:p>
          </p:txBody>
        </p:sp>
        <p:sp>
          <p:nvSpPr>
            <p:cNvPr id="7" name="TextBox 7"/>
            <p:cNvSpPr txBox="1"/>
            <p:nvPr/>
          </p:nvSpPr>
          <p:spPr>
            <a:xfrm>
              <a:off x="901410" y="1420808"/>
              <a:ext cx="14887094" cy="1377386"/>
            </a:xfrm>
            <a:prstGeom prst="rect">
              <a:avLst/>
            </a:prstGeom>
          </p:spPr>
          <p:txBody>
            <a:bodyPr wrap="square" lIns="0" tIns="0" rIns="0" bIns="0" rtlCol="0" anchor="t">
              <a:spAutoFit/>
            </a:bodyPr>
            <a:lstStyle/>
            <a:p>
              <a:pPr algn="ctr">
                <a:lnSpc>
                  <a:spcPts val="8698"/>
                </a:lnSpc>
              </a:pPr>
              <a:r>
                <a:rPr lang="en-US" sz="6213" dirty="0">
                  <a:solidFill>
                    <a:srgbClr val="354228"/>
                  </a:solidFill>
                  <a:latin typeface="Bookman Old Style" panose="02050604050505020204" pitchFamily="18" charset="0"/>
                  <a:ea typeface="Recoleta Light"/>
                  <a:cs typeface="Recoleta Light"/>
                  <a:sym typeface="Recoleta Light"/>
                </a:rPr>
                <a:t>Holistic Discipleship with Children</a:t>
              </a: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DF9F2"/>
        </a:solidFill>
        <a:effectLst/>
      </p:bgPr>
    </p:bg>
    <p:spTree>
      <p:nvGrpSpPr>
        <p:cNvPr id="1" name="">
          <a:extLst>
            <a:ext uri="{FF2B5EF4-FFF2-40B4-BE49-F238E27FC236}">
              <a16:creationId xmlns:a16="http://schemas.microsoft.com/office/drawing/2014/main" id="{9D4B80FB-1E17-1418-955C-308AC94B7FE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E615C074-8B8A-79F8-076B-505AAEE165D5}"/>
              </a:ext>
            </a:extLst>
          </p:cNvPr>
          <p:cNvSpPr/>
          <p:nvPr/>
        </p:nvSpPr>
        <p:spPr>
          <a:xfrm>
            <a:off x="14493069" y="7925274"/>
            <a:ext cx="3584513" cy="2151309"/>
          </a:xfrm>
          <a:custGeom>
            <a:avLst/>
            <a:gdLst/>
            <a:ahLst/>
            <a:cxnLst/>
            <a:rect l="l" t="t" r="r" b="b"/>
            <a:pathLst>
              <a:path w="3584513" h="2151309">
                <a:moveTo>
                  <a:pt x="0" y="0"/>
                </a:moveTo>
                <a:lnTo>
                  <a:pt x="3584513" y="0"/>
                </a:lnTo>
                <a:lnTo>
                  <a:pt x="3584513" y="2151308"/>
                </a:lnTo>
                <a:lnTo>
                  <a:pt x="0" y="2151308"/>
                </a:lnTo>
                <a:lnTo>
                  <a:pt x="0" y="0"/>
                </a:lnTo>
                <a:close/>
              </a:path>
            </a:pathLst>
          </a:custGeom>
          <a:blipFill>
            <a:blip r:embed="rId2"/>
            <a:stretch>
              <a:fillRect/>
            </a:stretch>
          </a:blipFill>
        </p:spPr>
        <p:txBody>
          <a:bodyPr/>
          <a:lstStyle/>
          <a:p>
            <a:endParaRPr lang="en-US"/>
          </a:p>
        </p:txBody>
      </p:sp>
      <p:sp>
        <p:nvSpPr>
          <p:cNvPr id="4" name="TextBox 3">
            <a:extLst>
              <a:ext uri="{FF2B5EF4-FFF2-40B4-BE49-F238E27FC236}">
                <a16:creationId xmlns:a16="http://schemas.microsoft.com/office/drawing/2014/main" id="{E29CA93A-EA88-B3A8-0F36-F4590DF0487A}"/>
              </a:ext>
            </a:extLst>
          </p:cNvPr>
          <p:cNvSpPr txBox="1"/>
          <p:nvPr/>
        </p:nvSpPr>
        <p:spPr>
          <a:xfrm>
            <a:off x="6477000" y="800100"/>
            <a:ext cx="4114800" cy="1108124"/>
          </a:xfrm>
          <a:prstGeom prst="rect">
            <a:avLst/>
          </a:prstGeom>
          <a:noFill/>
        </p:spPr>
        <p:txBody>
          <a:bodyPr wrap="square" rtlCol="0">
            <a:spAutoFit/>
          </a:bodyPr>
          <a:lstStyle/>
          <a:p>
            <a:r>
              <a:rPr lang="en-NZ" sz="6601" dirty="0">
                <a:solidFill>
                  <a:srgbClr val="354228"/>
                </a:solidFill>
                <a:latin typeface="Bookman Old Style" panose="02050604050505020204" pitchFamily="18" charset="0"/>
              </a:rPr>
              <a:t>CHURCH</a:t>
            </a:r>
          </a:p>
        </p:txBody>
      </p:sp>
      <p:sp>
        <p:nvSpPr>
          <p:cNvPr id="6" name="TextBox 5">
            <a:extLst>
              <a:ext uri="{FF2B5EF4-FFF2-40B4-BE49-F238E27FC236}">
                <a16:creationId xmlns:a16="http://schemas.microsoft.com/office/drawing/2014/main" id="{770DC5E0-2368-3560-9262-8DDE2456955D}"/>
              </a:ext>
            </a:extLst>
          </p:cNvPr>
          <p:cNvSpPr txBox="1"/>
          <p:nvPr/>
        </p:nvSpPr>
        <p:spPr>
          <a:xfrm>
            <a:off x="2438400" y="5676900"/>
            <a:ext cx="3124200" cy="1108124"/>
          </a:xfrm>
          <a:prstGeom prst="rect">
            <a:avLst/>
          </a:prstGeom>
          <a:noFill/>
        </p:spPr>
        <p:txBody>
          <a:bodyPr wrap="square" rtlCol="0">
            <a:spAutoFit/>
          </a:bodyPr>
          <a:lstStyle/>
          <a:p>
            <a:r>
              <a:rPr lang="en-NZ" sz="6601" dirty="0">
                <a:solidFill>
                  <a:srgbClr val="354228"/>
                </a:solidFill>
                <a:latin typeface="Bookman Old Style" panose="02050604050505020204" pitchFamily="18" charset="0"/>
              </a:rPr>
              <a:t>HOME</a:t>
            </a:r>
          </a:p>
        </p:txBody>
      </p:sp>
    </p:spTree>
    <p:extLst>
      <p:ext uri="{BB962C8B-B14F-4D97-AF65-F5344CB8AC3E}">
        <p14:creationId xmlns:p14="http://schemas.microsoft.com/office/powerpoint/2010/main" val="4080855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DF9F2"/>
        </a:solidFill>
        <a:effectLst/>
      </p:bgPr>
    </p:bg>
    <p:spTree>
      <p:nvGrpSpPr>
        <p:cNvPr id="1" name="">
          <a:extLst>
            <a:ext uri="{FF2B5EF4-FFF2-40B4-BE49-F238E27FC236}">
              <a16:creationId xmlns:a16="http://schemas.microsoft.com/office/drawing/2014/main" id="{C206274D-E330-D2EF-6A0C-8953D470E07C}"/>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639C8BF5-012B-62E7-78E6-DC64A3CC833E}"/>
              </a:ext>
            </a:extLst>
          </p:cNvPr>
          <p:cNvSpPr/>
          <p:nvPr/>
        </p:nvSpPr>
        <p:spPr>
          <a:xfrm>
            <a:off x="14493069" y="7925274"/>
            <a:ext cx="3584513" cy="2151309"/>
          </a:xfrm>
          <a:custGeom>
            <a:avLst/>
            <a:gdLst/>
            <a:ahLst/>
            <a:cxnLst/>
            <a:rect l="l" t="t" r="r" b="b"/>
            <a:pathLst>
              <a:path w="3584513" h="2151309">
                <a:moveTo>
                  <a:pt x="0" y="0"/>
                </a:moveTo>
                <a:lnTo>
                  <a:pt x="3584513" y="0"/>
                </a:lnTo>
                <a:lnTo>
                  <a:pt x="3584513" y="2151308"/>
                </a:lnTo>
                <a:lnTo>
                  <a:pt x="0" y="2151308"/>
                </a:lnTo>
                <a:lnTo>
                  <a:pt x="0" y="0"/>
                </a:lnTo>
                <a:close/>
              </a:path>
            </a:pathLst>
          </a:custGeom>
          <a:blipFill>
            <a:blip r:embed="rId2"/>
            <a:stretch>
              <a:fillRect/>
            </a:stretch>
          </a:blipFill>
        </p:spPr>
        <p:txBody>
          <a:bodyPr/>
          <a:lstStyle/>
          <a:p>
            <a:endParaRPr lang="en-US"/>
          </a:p>
        </p:txBody>
      </p:sp>
      <p:sp>
        <p:nvSpPr>
          <p:cNvPr id="4" name="TextBox 3">
            <a:extLst>
              <a:ext uri="{FF2B5EF4-FFF2-40B4-BE49-F238E27FC236}">
                <a16:creationId xmlns:a16="http://schemas.microsoft.com/office/drawing/2014/main" id="{C13DA49F-D56C-76BD-1574-19647DAA3865}"/>
              </a:ext>
            </a:extLst>
          </p:cNvPr>
          <p:cNvSpPr txBox="1"/>
          <p:nvPr/>
        </p:nvSpPr>
        <p:spPr>
          <a:xfrm>
            <a:off x="6477000" y="800100"/>
            <a:ext cx="4114800" cy="1108124"/>
          </a:xfrm>
          <a:prstGeom prst="rect">
            <a:avLst/>
          </a:prstGeom>
          <a:noFill/>
        </p:spPr>
        <p:txBody>
          <a:bodyPr wrap="square" rtlCol="0">
            <a:spAutoFit/>
          </a:bodyPr>
          <a:lstStyle/>
          <a:p>
            <a:r>
              <a:rPr lang="en-NZ" sz="6601" dirty="0">
                <a:solidFill>
                  <a:srgbClr val="354228"/>
                </a:solidFill>
                <a:latin typeface="Bookman Old Style" panose="02050604050505020204" pitchFamily="18" charset="0"/>
              </a:rPr>
              <a:t>CHURCH</a:t>
            </a:r>
          </a:p>
        </p:txBody>
      </p:sp>
      <p:sp>
        <p:nvSpPr>
          <p:cNvPr id="6" name="TextBox 5">
            <a:extLst>
              <a:ext uri="{FF2B5EF4-FFF2-40B4-BE49-F238E27FC236}">
                <a16:creationId xmlns:a16="http://schemas.microsoft.com/office/drawing/2014/main" id="{1CB06FD3-524A-E937-9D7D-B11636D18200}"/>
              </a:ext>
            </a:extLst>
          </p:cNvPr>
          <p:cNvSpPr txBox="1"/>
          <p:nvPr/>
        </p:nvSpPr>
        <p:spPr>
          <a:xfrm>
            <a:off x="2438400" y="5676900"/>
            <a:ext cx="3124200" cy="1108124"/>
          </a:xfrm>
          <a:prstGeom prst="rect">
            <a:avLst/>
          </a:prstGeom>
          <a:noFill/>
        </p:spPr>
        <p:txBody>
          <a:bodyPr wrap="square" rtlCol="0">
            <a:spAutoFit/>
          </a:bodyPr>
          <a:lstStyle/>
          <a:p>
            <a:r>
              <a:rPr lang="en-NZ" sz="6601" dirty="0">
                <a:solidFill>
                  <a:srgbClr val="354228"/>
                </a:solidFill>
                <a:latin typeface="Bookman Old Style" panose="02050604050505020204" pitchFamily="18" charset="0"/>
              </a:rPr>
              <a:t>HOME</a:t>
            </a:r>
          </a:p>
        </p:txBody>
      </p:sp>
      <p:cxnSp>
        <p:nvCxnSpPr>
          <p:cNvPr id="5" name="Straight Arrow Connector 4">
            <a:extLst>
              <a:ext uri="{FF2B5EF4-FFF2-40B4-BE49-F238E27FC236}">
                <a16:creationId xmlns:a16="http://schemas.microsoft.com/office/drawing/2014/main" id="{FEB7A17B-1E19-5260-3D56-51D6A88DC3A1}"/>
              </a:ext>
            </a:extLst>
          </p:cNvPr>
          <p:cNvCxnSpPr>
            <a:cxnSpLocks/>
            <a:stCxn id="6" idx="3"/>
            <a:endCxn id="4" idx="2"/>
          </p:cNvCxnSpPr>
          <p:nvPr/>
        </p:nvCxnSpPr>
        <p:spPr>
          <a:xfrm flipV="1">
            <a:off x="5562600" y="1908224"/>
            <a:ext cx="2971800" cy="4322738"/>
          </a:xfrm>
          <a:prstGeom prst="straightConnector1">
            <a:avLst/>
          </a:prstGeom>
          <a:ln w="76200" cap="flat" cmpd="sng" algn="ctr">
            <a:solidFill>
              <a:schemeClr val="dk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34617370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354228"/>
        </a:solidFill>
        <a:effectLst/>
      </p:bgPr>
    </p:bg>
    <p:spTree>
      <p:nvGrpSpPr>
        <p:cNvPr id="1" name="">
          <a:extLst>
            <a:ext uri="{FF2B5EF4-FFF2-40B4-BE49-F238E27FC236}">
              <a16:creationId xmlns:a16="http://schemas.microsoft.com/office/drawing/2014/main" id="{B31935FF-136F-A51D-1B7B-3BFAD44EC928}"/>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6DE1D599-C5DE-07FF-DDEA-23AD3A9532EB}"/>
              </a:ext>
            </a:extLst>
          </p:cNvPr>
          <p:cNvSpPr/>
          <p:nvPr/>
        </p:nvSpPr>
        <p:spPr>
          <a:xfrm>
            <a:off x="14962486" y="8260367"/>
            <a:ext cx="3325514" cy="1995866"/>
          </a:xfrm>
          <a:custGeom>
            <a:avLst/>
            <a:gdLst/>
            <a:ahLst/>
            <a:cxnLst/>
            <a:rect l="l" t="t" r="r" b="b"/>
            <a:pathLst>
              <a:path w="3325514" h="1995866">
                <a:moveTo>
                  <a:pt x="0" y="0"/>
                </a:moveTo>
                <a:lnTo>
                  <a:pt x="3325514" y="0"/>
                </a:lnTo>
                <a:lnTo>
                  <a:pt x="3325514" y="1995866"/>
                </a:lnTo>
                <a:lnTo>
                  <a:pt x="0" y="1995866"/>
                </a:lnTo>
                <a:lnTo>
                  <a:pt x="0" y="0"/>
                </a:lnTo>
                <a:close/>
              </a:path>
            </a:pathLst>
          </a:custGeom>
          <a:blipFill>
            <a:blip r:embed="rId2"/>
            <a:stretch>
              <a:fillRect/>
            </a:stretch>
          </a:blipFill>
        </p:spPr>
        <p:txBody>
          <a:bodyPr/>
          <a:lstStyle/>
          <a:p>
            <a:endParaRPr lang="en-US"/>
          </a:p>
        </p:txBody>
      </p:sp>
      <p:sp>
        <p:nvSpPr>
          <p:cNvPr id="3" name="TextBox 2">
            <a:extLst>
              <a:ext uri="{FF2B5EF4-FFF2-40B4-BE49-F238E27FC236}">
                <a16:creationId xmlns:a16="http://schemas.microsoft.com/office/drawing/2014/main" id="{35E9EC5B-35C8-0FD7-663E-23D4954DD620}"/>
              </a:ext>
            </a:extLst>
          </p:cNvPr>
          <p:cNvSpPr txBox="1"/>
          <p:nvPr/>
        </p:nvSpPr>
        <p:spPr>
          <a:xfrm>
            <a:off x="1485900" y="1138442"/>
            <a:ext cx="16192500" cy="5755422"/>
          </a:xfrm>
          <a:prstGeom prst="rect">
            <a:avLst/>
          </a:prstGeom>
          <a:noFill/>
        </p:spPr>
        <p:txBody>
          <a:bodyPr wrap="square" rtlCol="0">
            <a:spAutoFit/>
          </a:bodyPr>
          <a:lstStyle/>
          <a:p>
            <a:pPr algn="ctr"/>
            <a:r>
              <a:rPr lang="en-NZ" sz="7000" dirty="0">
                <a:solidFill>
                  <a:schemeClr val="bg2"/>
                </a:solidFill>
                <a:latin typeface="Bookman Old Style" panose="02050604050505020204" pitchFamily="18" charset="0"/>
              </a:rPr>
              <a:t>One assumptions our church might have about faith at home</a:t>
            </a:r>
          </a:p>
          <a:p>
            <a:pPr algn="ctr"/>
            <a:endParaRPr lang="en-NZ" sz="7000" dirty="0">
              <a:solidFill>
                <a:schemeClr val="bg2"/>
              </a:solidFill>
              <a:latin typeface="Bookman Old Style" panose="02050604050505020204" pitchFamily="18" charset="0"/>
            </a:endParaRPr>
          </a:p>
          <a:p>
            <a:pPr algn="ctr"/>
            <a:r>
              <a:rPr lang="en-NZ" sz="7000" dirty="0">
                <a:solidFill>
                  <a:schemeClr val="bg2"/>
                </a:solidFill>
                <a:latin typeface="Bookman Old Style" panose="02050604050505020204" pitchFamily="18" charset="0"/>
              </a:rPr>
              <a:t>One way home life reality might look different than our assumption</a:t>
            </a:r>
          </a:p>
          <a:p>
            <a:endParaRPr lang="en-NZ" dirty="0"/>
          </a:p>
        </p:txBody>
      </p:sp>
    </p:spTree>
    <p:extLst>
      <p:ext uri="{BB962C8B-B14F-4D97-AF65-F5344CB8AC3E}">
        <p14:creationId xmlns:p14="http://schemas.microsoft.com/office/powerpoint/2010/main" val="13135420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DF9F2"/>
        </a:solidFill>
        <a:effectLst/>
      </p:bgPr>
    </p:bg>
    <p:spTree>
      <p:nvGrpSpPr>
        <p:cNvPr id="1" name="">
          <a:extLst>
            <a:ext uri="{FF2B5EF4-FFF2-40B4-BE49-F238E27FC236}">
              <a16:creationId xmlns:a16="http://schemas.microsoft.com/office/drawing/2014/main" id="{9D3DEAF6-4B46-CD11-69FB-980FEFD02399}"/>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6006DE8-946F-58EF-1ACD-94D40803A2EF}"/>
              </a:ext>
            </a:extLst>
          </p:cNvPr>
          <p:cNvSpPr/>
          <p:nvPr/>
        </p:nvSpPr>
        <p:spPr>
          <a:xfrm>
            <a:off x="14493069" y="7925274"/>
            <a:ext cx="3584513" cy="2151309"/>
          </a:xfrm>
          <a:custGeom>
            <a:avLst/>
            <a:gdLst/>
            <a:ahLst/>
            <a:cxnLst/>
            <a:rect l="l" t="t" r="r" b="b"/>
            <a:pathLst>
              <a:path w="3584513" h="2151309">
                <a:moveTo>
                  <a:pt x="0" y="0"/>
                </a:moveTo>
                <a:lnTo>
                  <a:pt x="3584513" y="0"/>
                </a:lnTo>
                <a:lnTo>
                  <a:pt x="3584513" y="2151308"/>
                </a:lnTo>
                <a:lnTo>
                  <a:pt x="0" y="2151308"/>
                </a:lnTo>
                <a:lnTo>
                  <a:pt x="0" y="0"/>
                </a:lnTo>
                <a:close/>
              </a:path>
            </a:pathLst>
          </a:custGeom>
          <a:blipFill>
            <a:blip r:embed="rId2"/>
            <a:stretch>
              <a:fillRect/>
            </a:stretch>
          </a:blipFill>
        </p:spPr>
        <p:txBody>
          <a:bodyPr/>
          <a:lstStyle/>
          <a:p>
            <a:endParaRPr lang="en-US"/>
          </a:p>
        </p:txBody>
      </p:sp>
      <p:sp>
        <p:nvSpPr>
          <p:cNvPr id="4" name="TextBox 3">
            <a:extLst>
              <a:ext uri="{FF2B5EF4-FFF2-40B4-BE49-F238E27FC236}">
                <a16:creationId xmlns:a16="http://schemas.microsoft.com/office/drawing/2014/main" id="{C3C485C8-7D6B-D054-29EB-C6B51833C4AF}"/>
              </a:ext>
            </a:extLst>
          </p:cNvPr>
          <p:cNvSpPr txBox="1"/>
          <p:nvPr/>
        </p:nvSpPr>
        <p:spPr>
          <a:xfrm>
            <a:off x="6644469" y="800100"/>
            <a:ext cx="4114800" cy="1108124"/>
          </a:xfrm>
          <a:prstGeom prst="rect">
            <a:avLst/>
          </a:prstGeom>
          <a:noFill/>
        </p:spPr>
        <p:txBody>
          <a:bodyPr wrap="square" rtlCol="0">
            <a:spAutoFit/>
          </a:bodyPr>
          <a:lstStyle/>
          <a:p>
            <a:r>
              <a:rPr lang="en-NZ" sz="6601" dirty="0">
                <a:solidFill>
                  <a:srgbClr val="354228"/>
                </a:solidFill>
                <a:latin typeface="Bookman Old Style" panose="02050604050505020204" pitchFamily="18" charset="0"/>
              </a:rPr>
              <a:t>CHURCH</a:t>
            </a:r>
          </a:p>
        </p:txBody>
      </p:sp>
      <p:sp>
        <p:nvSpPr>
          <p:cNvPr id="6" name="TextBox 5">
            <a:extLst>
              <a:ext uri="{FF2B5EF4-FFF2-40B4-BE49-F238E27FC236}">
                <a16:creationId xmlns:a16="http://schemas.microsoft.com/office/drawing/2014/main" id="{4A6B88C7-A910-4CB2-51DE-B7716F1E8948}"/>
              </a:ext>
            </a:extLst>
          </p:cNvPr>
          <p:cNvSpPr txBox="1"/>
          <p:nvPr/>
        </p:nvSpPr>
        <p:spPr>
          <a:xfrm>
            <a:off x="2438400" y="5676900"/>
            <a:ext cx="3124200" cy="1108124"/>
          </a:xfrm>
          <a:prstGeom prst="rect">
            <a:avLst/>
          </a:prstGeom>
          <a:noFill/>
        </p:spPr>
        <p:txBody>
          <a:bodyPr wrap="square" rtlCol="0">
            <a:spAutoFit/>
          </a:bodyPr>
          <a:lstStyle/>
          <a:p>
            <a:r>
              <a:rPr lang="en-NZ" sz="6601" dirty="0">
                <a:solidFill>
                  <a:srgbClr val="354228"/>
                </a:solidFill>
                <a:latin typeface="Bookman Old Style" panose="02050604050505020204" pitchFamily="18" charset="0"/>
              </a:rPr>
              <a:t>HOME</a:t>
            </a:r>
          </a:p>
        </p:txBody>
      </p:sp>
      <p:cxnSp>
        <p:nvCxnSpPr>
          <p:cNvPr id="5" name="Straight Arrow Connector 4">
            <a:extLst>
              <a:ext uri="{FF2B5EF4-FFF2-40B4-BE49-F238E27FC236}">
                <a16:creationId xmlns:a16="http://schemas.microsoft.com/office/drawing/2014/main" id="{8BBD9BE7-76FB-5D47-11F0-FFD72393B499}"/>
              </a:ext>
            </a:extLst>
          </p:cNvPr>
          <p:cNvCxnSpPr>
            <a:cxnSpLocks/>
          </p:cNvCxnSpPr>
          <p:nvPr/>
        </p:nvCxnSpPr>
        <p:spPr>
          <a:xfrm flipV="1">
            <a:off x="5638800" y="1908224"/>
            <a:ext cx="2971800" cy="4322738"/>
          </a:xfrm>
          <a:prstGeom prst="straightConnector1">
            <a:avLst/>
          </a:prstGeom>
          <a:ln w="76200" cap="flat" cmpd="sng" algn="ctr">
            <a:solidFill>
              <a:schemeClr val="dk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13" name="TextBox 12">
            <a:extLst>
              <a:ext uri="{FF2B5EF4-FFF2-40B4-BE49-F238E27FC236}">
                <a16:creationId xmlns:a16="http://schemas.microsoft.com/office/drawing/2014/main" id="{78CC7777-2554-1A3E-A9D0-4AAB341ADB29}"/>
              </a:ext>
            </a:extLst>
          </p:cNvPr>
          <p:cNvSpPr txBox="1"/>
          <p:nvPr/>
        </p:nvSpPr>
        <p:spPr>
          <a:xfrm>
            <a:off x="11673669" y="5676900"/>
            <a:ext cx="5638800" cy="1108124"/>
          </a:xfrm>
          <a:prstGeom prst="rect">
            <a:avLst/>
          </a:prstGeom>
          <a:noFill/>
        </p:spPr>
        <p:txBody>
          <a:bodyPr wrap="square" rtlCol="0">
            <a:spAutoFit/>
          </a:bodyPr>
          <a:lstStyle/>
          <a:p>
            <a:r>
              <a:rPr lang="en-NZ" sz="6601" dirty="0">
                <a:solidFill>
                  <a:srgbClr val="354228"/>
                </a:solidFill>
                <a:latin typeface="Bookman Old Style" panose="02050604050505020204" pitchFamily="18" charset="0"/>
              </a:rPr>
              <a:t>COMMUNITY</a:t>
            </a:r>
          </a:p>
        </p:txBody>
      </p:sp>
    </p:spTree>
    <p:extLst>
      <p:ext uri="{BB962C8B-B14F-4D97-AF65-F5344CB8AC3E}">
        <p14:creationId xmlns:p14="http://schemas.microsoft.com/office/powerpoint/2010/main" val="40744178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DF9F2"/>
        </a:solidFill>
        <a:effectLst/>
      </p:bgPr>
    </p:bg>
    <p:spTree>
      <p:nvGrpSpPr>
        <p:cNvPr id="1" name="">
          <a:extLst>
            <a:ext uri="{FF2B5EF4-FFF2-40B4-BE49-F238E27FC236}">
              <a16:creationId xmlns:a16="http://schemas.microsoft.com/office/drawing/2014/main" id="{F95938A7-7C14-8006-7D70-BF20B8E0615D}"/>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AE20421-5C6A-CDCB-65EB-F125FBF48A76}"/>
              </a:ext>
            </a:extLst>
          </p:cNvPr>
          <p:cNvSpPr/>
          <p:nvPr/>
        </p:nvSpPr>
        <p:spPr>
          <a:xfrm>
            <a:off x="14493069" y="7925274"/>
            <a:ext cx="3584513" cy="2151309"/>
          </a:xfrm>
          <a:custGeom>
            <a:avLst/>
            <a:gdLst/>
            <a:ahLst/>
            <a:cxnLst/>
            <a:rect l="l" t="t" r="r" b="b"/>
            <a:pathLst>
              <a:path w="3584513" h="2151309">
                <a:moveTo>
                  <a:pt x="0" y="0"/>
                </a:moveTo>
                <a:lnTo>
                  <a:pt x="3584513" y="0"/>
                </a:lnTo>
                <a:lnTo>
                  <a:pt x="3584513" y="2151308"/>
                </a:lnTo>
                <a:lnTo>
                  <a:pt x="0" y="2151308"/>
                </a:lnTo>
                <a:lnTo>
                  <a:pt x="0" y="0"/>
                </a:lnTo>
                <a:close/>
              </a:path>
            </a:pathLst>
          </a:custGeom>
          <a:blipFill>
            <a:blip r:embed="rId2"/>
            <a:stretch>
              <a:fillRect/>
            </a:stretch>
          </a:blipFill>
        </p:spPr>
        <p:txBody>
          <a:bodyPr/>
          <a:lstStyle/>
          <a:p>
            <a:endParaRPr lang="en-US"/>
          </a:p>
        </p:txBody>
      </p:sp>
      <p:sp>
        <p:nvSpPr>
          <p:cNvPr id="4" name="TextBox 3">
            <a:extLst>
              <a:ext uri="{FF2B5EF4-FFF2-40B4-BE49-F238E27FC236}">
                <a16:creationId xmlns:a16="http://schemas.microsoft.com/office/drawing/2014/main" id="{7354BF3D-11D1-12E0-BC29-B9B3E83C48CC}"/>
              </a:ext>
            </a:extLst>
          </p:cNvPr>
          <p:cNvSpPr txBox="1"/>
          <p:nvPr/>
        </p:nvSpPr>
        <p:spPr>
          <a:xfrm>
            <a:off x="6644469" y="800100"/>
            <a:ext cx="4114800" cy="1108124"/>
          </a:xfrm>
          <a:prstGeom prst="rect">
            <a:avLst/>
          </a:prstGeom>
          <a:noFill/>
        </p:spPr>
        <p:txBody>
          <a:bodyPr wrap="square" rtlCol="0">
            <a:spAutoFit/>
          </a:bodyPr>
          <a:lstStyle/>
          <a:p>
            <a:r>
              <a:rPr lang="en-NZ" sz="6601" dirty="0">
                <a:solidFill>
                  <a:srgbClr val="354228"/>
                </a:solidFill>
                <a:latin typeface="Bookman Old Style" panose="02050604050505020204" pitchFamily="18" charset="0"/>
              </a:rPr>
              <a:t>CHURCH</a:t>
            </a:r>
          </a:p>
        </p:txBody>
      </p:sp>
      <p:sp>
        <p:nvSpPr>
          <p:cNvPr id="6" name="TextBox 5">
            <a:extLst>
              <a:ext uri="{FF2B5EF4-FFF2-40B4-BE49-F238E27FC236}">
                <a16:creationId xmlns:a16="http://schemas.microsoft.com/office/drawing/2014/main" id="{0E64C330-6834-1FD1-9086-9ACFFE6048EA}"/>
              </a:ext>
            </a:extLst>
          </p:cNvPr>
          <p:cNvSpPr txBox="1"/>
          <p:nvPr/>
        </p:nvSpPr>
        <p:spPr>
          <a:xfrm>
            <a:off x="2438400" y="5676900"/>
            <a:ext cx="3124200" cy="1108124"/>
          </a:xfrm>
          <a:prstGeom prst="rect">
            <a:avLst/>
          </a:prstGeom>
          <a:noFill/>
        </p:spPr>
        <p:txBody>
          <a:bodyPr wrap="square" rtlCol="0">
            <a:spAutoFit/>
          </a:bodyPr>
          <a:lstStyle/>
          <a:p>
            <a:r>
              <a:rPr lang="en-NZ" sz="6601" dirty="0">
                <a:solidFill>
                  <a:srgbClr val="354228"/>
                </a:solidFill>
                <a:latin typeface="Bookman Old Style" panose="02050604050505020204" pitchFamily="18" charset="0"/>
              </a:rPr>
              <a:t>HOME</a:t>
            </a:r>
          </a:p>
        </p:txBody>
      </p:sp>
      <p:cxnSp>
        <p:nvCxnSpPr>
          <p:cNvPr id="5" name="Straight Arrow Connector 4">
            <a:extLst>
              <a:ext uri="{FF2B5EF4-FFF2-40B4-BE49-F238E27FC236}">
                <a16:creationId xmlns:a16="http://schemas.microsoft.com/office/drawing/2014/main" id="{158367E3-90BD-E348-83B4-6B187DD78B24}"/>
              </a:ext>
            </a:extLst>
          </p:cNvPr>
          <p:cNvCxnSpPr>
            <a:cxnSpLocks/>
          </p:cNvCxnSpPr>
          <p:nvPr/>
        </p:nvCxnSpPr>
        <p:spPr>
          <a:xfrm flipV="1">
            <a:off x="5638800" y="1908224"/>
            <a:ext cx="2971800" cy="4322738"/>
          </a:xfrm>
          <a:prstGeom prst="straightConnector1">
            <a:avLst/>
          </a:prstGeom>
          <a:ln w="76200" cap="flat" cmpd="sng" algn="ctr">
            <a:solidFill>
              <a:schemeClr val="dk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3" name="TextBox 2">
            <a:extLst>
              <a:ext uri="{FF2B5EF4-FFF2-40B4-BE49-F238E27FC236}">
                <a16:creationId xmlns:a16="http://schemas.microsoft.com/office/drawing/2014/main" id="{67638B7C-173F-C8B4-BC9E-8BEBA3FB6808}"/>
              </a:ext>
            </a:extLst>
          </p:cNvPr>
          <p:cNvSpPr txBox="1"/>
          <p:nvPr/>
        </p:nvSpPr>
        <p:spPr>
          <a:xfrm>
            <a:off x="11673669" y="5676900"/>
            <a:ext cx="5638800" cy="1108124"/>
          </a:xfrm>
          <a:prstGeom prst="rect">
            <a:avLst/>
          </a:prstGeom>
          <a:noFill/>
        </p:spPr>
        <p:txBody>
          <a:bodyPr wrap="square" rtlCol="0">
            <a:spAutoFit/>
          </a:bodyPr>
          <a:lstStyle/>
          <a:p>
            <a:r>
              <a:rPr lang="en-NZ" sz="6601" dirty="0">
                <a:solidFill>
                  <a:srgbClr val="354228"/>
                </a:solidFill>
                <a:latin typeface="Bookman Old Style" panose="02050604050505020204" pitchFamily="18" charset="0"/>
              </a:rPr>
              <a:t>COMMUNITY</a:t>
            </a:r>
          </a:p>
        </p:txBody>
      </p:sp>
      <p:cxnSp>
        <p:nvCxnSpPr>
          <p:cNvPr id="7" name="Straight Arrow Connector 6">
            <a:extLst>
              <a:ext uri="{FF2B5EF4-FFF2-40B4-BE49-F238E27FC236}">
                <a16:creationId xmlns:a16="http://schemas.microsoft.com/office/drawing/2014/main" id="{6A686DDE-6597-055E-4336-EF38E3BE0CA3}"/>
              </a:ext>
            </a:extLst>
          </p:cNvPr>
          <p:cNvCxnSpPr>
            <a:cxnSpLocks/>
          </p:cNvCxnSpPr>
          <p:nvPr/>
        </p:nvCxnSpPr>
        <p:spPr>
          <a:xfrm flipH="1" flipV="1">
            <a:off x="8712755" y="1908224"/>
            <a:ext cx="2804331" cy="4322738"/>
          </a:xfrm>
          <a:prstGeom prst="straightConnector1">
            <a:avLst/>
          </a:prstGeom>
          <a:ln w="76200" cap="flat" cmpd="sng" algn="ctr">
            <a:solidFill>
              <a:schemeClr val="dk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42134291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DF9F2"/>
        </a:solidFill>
        <a:effectLst/>
      </p:bgPr>
    </p:bg>
    <p:spTree>
      <p:nvGrpSpPr>
        <p:cNvPr id="1" name="">
          <a:extLst>
            <a:ext uri="{FF2B5EF4-FFF2-40B4-BE49-F238E27FC236}">
              <a16:creationId xmlns:a16="http://schemas.microsoft.com/office/drawing/2014/main" id="{82F90C19-1167-0B85-05B2-563766CAD026}"/>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2DA0563-4735-43A9-AC0A-B27A8FBE35C9}"/>
              </a:ext>
            </a:extLst>
          </p:cNvPr>
          <p:cNvSpPr/>
          <p:nvPr/>
        </p:nvSpPr>
        <p:spPr>
          <a:xfrm>
            <a:off x="14493069" y="7925274"/>
            <a:ext cx="3584513" cy="2151309"/>
          </a:xfrm>
          <a:custGeom>
            <a:avLst/>
            <a:gdLst/>
            <a:ahLst/>
            <a:cxnLst/>
            <a:rect l="l" t="t" r="r" b="b"/>
            <a:pathLst>
              <a:path w="3584513" h="2151309">
                <a:moveTo>
                  <a:pt x="0" y="0"/>
                </a:moveTo>
                <a:lnTo>
                  <a:pt x="3584513" y="0"/>
                </a:lnTo>
                <a:lnTo>
                  <a:pt x="3584513" y="2151308"/>
                </a:lnTo>
                <a:lnTo>
                  <a:pt x="0" y="2151308"/>
                </a:lnTo>
                <a:lnTo>
                  <a:pt x="0" y="0"/>
                </a:lnTo>
                <a:close/>
              </a:path>
            </a:pathLst>
          </a:custGeom>
          <a:blipFill>
            <a:blip r:embed="rId2"/>
            <a:stretch>
              <a:fillRect/>
            </a:stretch>
          </a:blipFill>
        </p:spPr>
        <p:txBody>
          <a:bodyPr/>
          <a:lstStyle/>
          <a:p>
            <a:endParaRPr lang="en-US"/>
          </a:p>
        </p:txBody>
      </p:sp>
      <p:sp>
        <p:nvSpPr>
          <p:cNvPr id="4" name="TextBox 3">
            <a:extLst>
              <a:ext uri="{FF2B5EF4-FFF2-40B4-BE49-F238E27FC236}">
                <a16:creationId xmlns:a16="http://schemas.microsoft.com/office/drawing/2014/main" id="{9BCEE875-060E-55FA-4157-05931BEBF4E6}"/>
              </a:ext>
            </a:extLst>
          </p:cNvPr>
          <p:cNvSpPr txBox="1"/>
          <p:nvPr/>
        </p:nvSpPr>
        <p:spPr>
          <a:xfrm>
            <a:off x="6644469" y="800100"/>
            <a:ext cx="4114800" cy="1108124"/>
          </a:xfrm>
          <a:prstGeom prst="rect">
            <a:avLst/>
          </a:prstGeom>
          <a:noFill/>
        </p:spPr>
        <p:txBody>
          <a:bodyPr wrap="square" rtlCol="0">
            <a:spAutoFit/>
          </a:bodyPr>
          <a:lstStyle/>
          <a:p>
            <a:r>
              <a:rPr lang="en-NZ" sz="6601" dirty="0">
                <a:solidFill>
                  <a:srgbClr val="354228"/>
                </a:solidFill>
                <a:latin typeface="Bookman Old Style" panose="02050604050505020204" pitchFamily="18" charset="0"/>
              </a:rPr>
              <a:t>CHURCH</a:t>
            </a:r>
          </a:p>
        </p:txBody>
      </p:sp>
      <p:sp>
        <p:nvSpPr>
          <p:cNvPr id="6" name="TextBox 5">
            <a:extLst>
              <a:ext uri="{FF2B5EF4-FFF2-40B4-BE49-F238E27FC236}">
                <a16:creationId xmlns:a16="http://schemas.microsoft.com/office/drawing/2014/main" id="{C4CED956-FFA1-EF23-9E7D-E3B656617EF7}"/>
              </a:ext>
            </a:extLst>
          </p:cNvPr>
          <p:cNvSpPr txBox="1"/>
          <p:nvPr/>
        </p:nvSpPr>
        <p:spPr>
          <a:xfrm>
            <a:off x="2438400" y="5676900"/>
            <a:ext cx="3124200" cy="1108124"/>
          </a:xfrm>
          <a:prstGeom prst="rect">
            <a:avLst/>
          </a:prstGeom>
          <a:noFill/>
        </p:spPr>
        <p:txBody>
          <a:bodyPr wrap="square" rtlCol="0">
            <a:spAutoFit/>
          </a:bodyPr>
          <a:lstStyle/>
          <a:p>
            <a:r>
              <a:rPr lang="en-NZ" sz="6601" dirty="0">
                <a:solidFill>
                  <a:srgbClr val="354228"/>
                </a:solidFill>
                <a:latin typeface="Bookman Old Style" panose="02050604050505020204" pitchFamily="18" charset="0"/>
              </a:rPr>
              <a:t>HOME</a:t>
            </a:r>
          </a:p>
        </p:txBody>
      </p:sp>
      <p:cxnSp>
        <p:nvCxnSpPr>
          <p:cNvPr id="5" name="Straight Arrow Connector 4">
            <a:extLst>
              <a:ext uri="{FF2B5EF4-FFF2-40B4-BE49-F238E27FC236}">
                <a16:creationId xmlns:a16="http://schemas.microsoft.com/office/drawing/2014/main" id="{F7EB259A-A5A3-F487-BBE1-06A9F739CB52}"/>
              </a:ext>
            </a:extLst>
          </p:cNvPr>
          <p:cNvCxnSpPr>
            <a:cxnSpLocks/>
          </p:cNvCxnSpPr>
          <p:nvPr/>
        </p:nvCxnSpPr>
        <p:spPr>
          <a:xfrm flipV="1">
            <a:off x="5638800" y="1908224"/>
            <a:ext cx="2971800" cy="4322738"/>
          </a:xfrm>
          <a:prstGeom prst="straightConnector1">
            <a:avLst/>
          </a:prstGeom>
          <a:ln w="76200" cap="flat" cmpd="sng" algn="ctr">
            <a:solidFill>
              <a:schemeClr val="dk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3" name="TextBox 2">
            <a:extLst>
              <a:ext uri="{FF2B5EF4-FFF2-40B4-BE49-F238E27FC236}">
                <a16:creationId xmlns:a16="http://schemas.microsoft.com/office/drawing/2014/main" id="{07DE533E-9833-1ED2-D114-69109B4C6CCC}"/>
              </a:ext>
            </a:extLst>
          </p:cNvPr>
          <p:cNvSpPr txBox="1"/>
          <p:nvPr/>
        </p:nvSpPr>
        <p:spPr>
          <a:xfrm>
            <a:off x="11673669" y="5676900"/>
            <a:ext cx="5638800" cy="1108124"/>
          </a:xfrm>
          <a:prstGeom prst="rect">
            <a:avLst/>
          </a:prstGeom>
          <a:noFill/>
        </p:spPr>
        <p:txBody>
          <a:bodyPr wrap="square" rtlCol="0">
            <a:spAutoFit/>
          </a:bodyPr>
          <a:lstStyle/>
          <a:p>
            <a:r>
              <a:rPr lang="en-NZ" sz="6601" dirty="0">
                <a:solidFill>
                  <a:srgbClr val="354228"/>
                </a:solidFill>
                <a:latin typeface="Bookman Old Style" panose="02050604050505020204" pitchFamily="18" charset="0"/>
              </a:rPr>
              <a:t>COMMUNITY</a:t>
            </a:r>
          </a:p>
        </p:txBody>
      </p:sp>
      <p:cxnSp>
        <p:nvCxnSpPr>
          <p:cNvPr id="7" name="Straight Arrow Connector 6">
            <a:extLst>
              <a:ext uri="{FF2B5EF4-FFF2-40B4-BE49-F238E27FC236}">
                <a16:creationId xmlns:a16="http://schemas.microsoft.com/office/drawing/2014/main" id="{0F21412A-80F5-0310-3B48-B9E4C0AC7F04}"/>
              </a:ext>
            </a:extLst>
          </p:cNvPr>
          <p:cNvCxnSpPr>
            <a:cxnSpLocks/>
          </p:cNvCxnSpPr>
          <p:nvPr/>
        </p:nvCxnSpPr>
        <p:spPr>
          <a:xfrm flipH="1" flipV="1">
            <a:off x="8712755" y="1908224"/>
            <a:ext cx="2804331" cy="4322738"/>
          </a:xfrm>
          <a:prstGeom prst="straightConnector1">
            <a:avLst/>
          </a:prstGeom>
          <a:ln w="76200" cap="flat" cmpd="sng" algn="ctr">
            <a:solidFill>
              <a:schemeClr val="dk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8" name="Straight Arrow Connector 7">
            <a:extLst>
              <a:ext uri="{FF2B5EF4-FFF2-40B4-BE49-F238E27FC236}">
                <a16:creationId xmlns:a16="http://schemas.microsoft.com/office/drawing/2014/main" id="{F8017657-DEB3-E520-113D-891FC5C695F0}"/>
              </a:ext>
            </a:extLst>
          </p:cNvPr>
          <p:cNvCxnSpPr>
            <a:cxnSpLocks/>
          </p:cNvCxnSpPr>
          <p:nvPr/>
        </p:nvCxnSpPr>
        <p:spPr>
          <a:xfrm flipH="1">
            <a:off x="5638800" y="6383362"/>
            <a:ext cx="5878286" cy="0"/>
          </a:xfrm>
          <a:prstGeom prst="straightConnector1">
            <a:avLst/>
          </a:prstGeom>
          <a:ln w="76200" cap="flat" cmpd="sng" algn="ctr">
            <a:solidFill>
              <a:schemeClr val="dk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126452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354228"/>
        </a:solidFill>
        <a:effectLst/>
      </p:bgPr>
    </p:bg>
    <p:spTree>
      <p:nvGrpSpPr>
        <p:cNvPr id="1" name="">
          <a:extLst>
            <a:ext uri="{FF2B5EF4-FFF2-40B4-BE49-F238E27FC236}">
              <a16:creationId xmlns:a16="http://schemas.microsoft.com/office/drawing/2014/main" id="{1A1C5AED-6E7A-0995-A8AD-3BF30847E95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3A35FCA4-6A9E-D42E-05B1-BD7B654BA48B}"/>
              </a:ext>
            </a:extLst>
          </p:cNvPr>
          <p:cNvSpPr/>
          <p:nvPr/>
        </p:nvSpPr>
        <p:spPr>
          <a:xfrm>
            <a:off x="14962486" y="8260367"/>
            <a:ext cx="3325514" cy="1995866"/>
          </a:xfrm>
          <a:custGeom>
            <a:avLst/>
            <a:gdLst/>
            <a:ahLst/>
            <a:cxnLst/>
            <a:rect l="l" t="t" r="r" b="b"/>
            <a:pathLst>
              <a:path w="3325514" h="1995866">
                <a:moveTo>
                  <a:pt x="0" y="0"/>
                </a:moveTo>
                <a:lnTo>
                  <a:pt x="3325514" y="0"/>
                </a:lnTo>
                <a:lnTo>
                  <a:pt x="3325514" y="1995866"/>
                </a:lnTo>
                <a:lnTo>
                  <a:pt x="0" y="1995866"/>
                </a:lnTo>
                <a:lnTo>
                  <a:pt x="0" y="0"/>
                </a:lnTo>
                <a:close/>
              </a:path>
            </a:pathLst>
          </a:custGeom>
          <a:blipFill>
            <a:blip r:embed="rId2"/>
            <a:stretch>
              <a:fillRect/>
            </a:stretch>
          </a:blipFill>
        </p:spPr>
        <p:txBody>
          <a:bodyPr/>
          <a:lstStyle/>
          <a:p>
            <a:endParaRPr lang="en-US"/>
          </a:p>
        </p:txBody>
      </p:sp>
      <p:sp>
        <p:nvSpPr>
          <p:cNvPr id="3" name="TextBox 2">
            <a:extLst>
              <a:ext uri="{FF2B5EF4-FFF2-40B4-BE49-F238E27FC236}">
                <a16:creationId xmlns:a16="http://schemas.microsoft.com/office/drawing/2014/main" id="{E2EE1BC2-9FC1-D6F7-6F49-BAEA9D10A055}"/>
              </a:ext>
            </a:extLst>
          </p:cNvPr>
          <p:cNvSpPr txBox="1"/>
          <p:nvPr/>
        </p:nvSpPr>
        <p:spPr>
          <a:xfrm>
            <a:off x="1600200" y="2324100"/>
            <a:ext cx="15506700" cy="4154984"/>
          </a:xfrm>
          <a:prstGeom prst="rect">
            <a:avLst/>
          </a:prstGeom>
          <a:noFill/>
        </p:spPr>
        <p:txBody>
          <a:bodyPr wrap="square" rtlCol="0">
            <a:spAutoFit/>
          </a:bodyPr>
          <a:lstStyle/>
          <a:p>
            <a:pPr algn="ctr"/>
            <a:r>
              <a:rPr lang="en-US" sz="6600" dirty="0">
                <a:solidFill>
                  <a:schemeClr val="bg2"/>
                </a:solidFill>
                <a:latin typeface="Bookman Old Style" panose="02050604050505020204" pitchFamily="18" charset="0"/>
              </a:rPr>
              <a:t>How might the places children spend time during the week — school, sport, friendships — shape their faith?</a:t>
            </a:r>
            <a:r>
              <a:rPr lang="en-NZ" sz="6600" dirty="0">
                <a:solidFill>
                  <a:schemeClr val="bg2"/>
                </a:solidFill>
                <a:latin typeface="Bookman Old Style" panose="02050604050505020204" pitchFamily="18" charset="0"/>
              </a:rPr>
              <a:t> </a:t>
            </a:r>
            <a:endParaRPr lang="en-NZ" dirty="0"/>
          </a:p>
        </p:txBody>
      </p:sp>
    </p:spTree>
    <p:extLst>
      <p:ext uri="{BB962C8B-B14F-4D97-AF65-F5344CB8AC3E}">
        <p14:creationId xmlns:p14="http://schemas.microsoft.com/office/powerpoint/2010/main" val="25803687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354228"/>
        </a:solidFill>
        <a:effectLst/>
      </p:bgPr>
    </p:bg>
    <p:spTree>
      <p:nvGrpSpPr>
        <p:cNvPr id="1" name="">
          <a:extLst>
            <a:ext uri="{FF2B5EF4-FFF2-40B4-BE49-F238E27FC236}">
              <a16:creationId xmlns:a16="http://schemas.microsoft.com/office/drawing/2014/main" id="{E73C19CB-0DD3-4238-3F17-B2CF195029F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B3DF19FE-ACCD-570A-EFC8-E21EA9EF8B6E}"/>
              </a:ext>
            </a:extLst>
          </p:cNvPr>
          <p:cNvSpPr/>
          <p:nvPr/>
        </p:nvSpPr>
        <p:spPr>
          <a:xfrm>
            <a:off x="14962486" y="8260367"/>
            <a:ext cx="3325514" cy="1995866"/>
          </a:xfrm>
          <a:custGeom>
            <a:avLst/>
            <a:gdLst/>
            <a:ahLst/>
            <a:cxnLst/>
            <a:rect l="l" t="t" r="r" b="b"/>
            <a:pathLst>
              <a:path w="3325514" h="1995866">
                <a:moveTo>
                  <a:pt x="0" y="0"/>
                </a:moveTo>
                <a:lnTo>
                  <a:pt x="3325514" y="0"/>
                </a:lnTo>
                <a:lnTo>
                  <a:pt x="3325514" y="1995866"/>
                </a:lnTo>
                <a:lnTo>
                  <a:pt x="0" y="1995866"/>
                </a:lnTo>
                <a:lnTo>
                  <a:pt x="0" y="0"/>
                </a:lnTo>
                <a:close/>
              </a:path>
            </a:pathLst>
          </a:custGeom>
          <a:blipFill>
            <a:blip r:embed="rId2"/>
            <a:stretch>
              <a:fillRect/>
            </a:stretch>
          </a:blipFill>
        </p:spPr>
        <p:txBody>
          <a:bodyPr/>
          <a:lstStyle/>
          <a:p>
            <a:endParaRPr lang="en-US"/>
          </a:p>
        </p:txBody>
      </p:sp>
      <p:sp>
        <p:nvSpPr>
          <p:cNvPr id="3" name="TextBox 2">
            <a:extLst>
              <a:ext uri="{FF2B5EF4-FFF2-40B4-BE49-F238E27FC236}">
                <a16:creationId xmlns:a16="http://schemas.microsoft.com/office/drawing/2014/main" id="{9C4147E1-32ED-713F-C94E-B469E28345A3}"/>
              </a:ext>
            </a:extLst>
          </p:cNvPr>
          <p:cNvSpPr txBox="1"/>
          <p:nvPr/>
        </p:nvSpPr>
        <p:spPr>
          <a:xfrm>
            <a:off x="1066800" y="1790700"/>
            <a:ext cx="16383000" cy="5170646"/>
          </a:xfrm>
          <a:prstGeom prst="rect">
            <a:avLst/>
          </a:prstGeom>
          <a:noFill/>
        </p:spPr>
        <p:txBody>
          <a:bodyPr wrap="square" rtlCol="0">
            <a:spAutoFit/>
          </a:bodyPr>
          <a:lstStyle/>
          <a:p>
            <a:pPr algn="ctr"/>
            <a:r>
              <a:rPr lang="en-NZ" sz="6600" dirty="0">
                <a:solidFill>
                  <a:schemeClr val="bg2"/>
                </a:solidFill>
                <a:latin typeface="Bookman Old Style" panose="02050604050505020204" pitchFamily="18" charset="0"/>
              </a:rPr>
              <a:t>If Sunday gatherings didn’t exist for a while, where do you think children in your church would still encounter faith?</a:t>
            </a:r>
          </a:p>
          <a:p>
            <a:pPr algn="ctr"/>
            <a:endParaRPr lang="en-NZ" sz="6600" dirty="0">
              <a:solidFill>
                <a:schemeClr val="bg2"/>
              </a:solidFill>
              <a:latin typeface="Bookman Old Style" panose="02050604050505020204" pitchFamily="18" charset="0"/>
            </a:endParaRPr>
          </a:p>
        </p:txBody>
      </p:sp>
    </p:spTree>
    <p:extLst>
      <p:ext uri="{BB962C8B-B14F-4D97-AF65-F5344CB8AC3E}">
        <p14:creationId xmlns:p14="http://schemas.microsoft.com/office/powerpoint/2010/main" val="3487956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DF9F2"/>
        </a:solidFill>
        <a:effectLst/>
      </p:bgPr>
    </p:bg>
    <p:spTree>
      <p:nvGrpSpPr>
        <p:cNvPr id="1" name="">
          <a:extLst>
            <a:ext uri="{FF2B5EF4-FFF2-40B4-BE49-F238E27FC236}">
              <a16:creationId xmlns:a16="http://schemas.microsoft.com/office/drawing/2014/main" id="{9B07C784-FDE4-A134-8945-BB1925DA2BF8}"/>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4FE0956-3A29-E86F-5D31-AB78E51CD7D5}"/>
              </a:ext>
            </a:extLst>
          </p:cNvPr>
          <p:cNvSpPr/>
          <p:nvPr/>
        </p:nvSpPr>
        <p:spPr>
          <a:xfrm>
            <a:off x="14554200" y="7962900"/>
            <a:ext cx="3584513" cy="2151309"/>
          </a:xfrm>
          <a:custGeom>
            <a:avLst/>
            <a:gdLst/>
            <a:ahLst/>
            <a:cxnLst/>
            <a:rect l="l" t="t" r="r" b="b"/>
            <a:pathLst>
              <a:path w="3584513" h="2151309">
                <a:moveTo>
                  <a:pt x="0" y="0"/>
                </a:moveTo>
                <a:lnTo>
                  <a:pt x="3584513" y="0"/>
                </a:lnTo>
                <a:lnTo>
                  <a:pt x="3584513" y="2151308"/>
                </a:lnTo>
                <a:lnTo>
                  <a:pt x="0" y="2151308"/>
                </a:lnTo>
                <a:lnTo>
                  <a:pt x="0" y="0"/>
                </a:lnTo>
                <a:close/>
              </a:path>
            </a:pathLst>
          </a:custGeom>
          <a:blipFill>
            <a:blip r:embed="rId2"/>
            <a:stretch>
              <a:fillRect/>
            </a:stretch>
          </a:blipFill>
        </p:spPr>
        <p:txBody>
          <a:bodyPr/>
          <a:lstStyle/>
          <a:p>
            <a:endParaRPr lang="en-US"/>
          </a:p>
        </p:txBody>
      </p:sp>
      <p:sp>
        <p:nvSpPr>
          <p:cNvPr id="4" name="TextBox 3">
            <a:extLst>
              <a:ext uri="{FF2B5EF4-FFF2-40B4-BE49-F238E27FC236}">
                <a16:creationId xmlns:a16="http://schemas.microsoft.com/office/drawing/2014/main" id="{1CE8F153-6D00-DCF4-14D3-668CC7F2ED5A}"/>
              </a:ext>
            </a:extLst>
          </p:cNvPr>
          <p:cNvSpPr txBox="1"/>
          <p:nvPr/>
        </p:nvSpPr>
        <p:spPr>
          <a:xfrm>
            <a:off x="6644469" y="800100"/>
            <a:ext cx="4114800" cy="1108124"/>
          </a:xfrm>
          <a:prstGeom prst="rect">
            <a:avLst/>
          </a:prstGeom>
          <a:noFill/>
        </p:spPr>
        <p:txBody>
          <a:bodyPr wrap="square" rtlCol="0">
            <a:spAutoFit/>
          </a:bodyPr>
          <a:lstStyle/>
          <a:p>
            <a:r>
              <a:rPr lang="en-NZ" sz="6601" dirty="0">
                <a:solidFill>
                  <a:srgbClr val="354228"/>
                </a:solidFill>
                <a:latin typeface="Bookman Old Style" panose="02050604050505020204" pitchFamily="18" charset="0"/>
              </a:rPr>
              <a:t>CHURCH</a:t>
            </a:r>
          </a:p>
        </p:txBody>
      </p:sp>
      <p:sp>
        <p:nvSpPr>
          <p:cNvPr id="6" name="TextBox 5">
            <a:extLst>
              <a:ext uri="{FF2B5EF4-FFF2-40B4-BE49-F238E27FC236}">
                <a16:creationId xmlns:a16="http://schemas.microsoft.com/office/drawing/2014/main" id="{DC824538-74AC-C4FB-1C9A-95E0C39A55FE}"/>
              </a:ext>
            </a:extLst>
          </p:cNvPr>
          <p:cNvSpPr txBox="1"/>
          <p:nvPr/>
        </p:nvSpPr>
        <p:spPr>
          <a:xfrm>
            <a:off x="2438400" y="5676900"/>
            <a:ext cx="3124200" cy="1108124"/>
          </a:xfrm>
          <a:prstGeom prst="rect">
            <a:avLst/>
          </a:prstGeom>
          <a:noFill/>
        </p:spPr>
        <p:txBody>
          <a:bodyPr wrap="square" rtlCol="0">
            <a:spAutoFit/>
          </a:bodyPr>
          <a:lstStyle/>
          <a:p>
            <a:r>
              <a:rPr lang="en-NZ" sz="6601" dirty="0">
                <a:solidFill>
                  <a:srgbClr val="354228"/>
                </a:solidFill>
                <a:latin typeface="Bookman Old Style" panose="02050604050505020204" pitchFamily="18" charset="0"/>
              </a:rPr>
              <a:t>HOME</a:t>
            </a:r>
          </a:p>
        </p:txBody>
      </p:sp>
      <p:cxnSp>
        <p:nvCxnSpPr>
          <p:cNvPr id="5" name="Straight Arrow Connector 4">
            <a:extLst>
              <a:ext uri="{FF2B5EF4-FFF2-40B4-BE49-F238E27FC236}">
                <a16:creationId xmlns:a16="http://schemas.microsoft.com/office/drawing/2014/main" id="{B64E994D-FA7C-7D2C-370E-3CDD98181B00}"/>
              </a:ext>
            </a:extLst>
          </p:cNvPr>
          <p:cNvCxnSpPr>
            <a:cxnSpLocks/>
          </p:cNvCxnSpPr>
          <p:nvPr/>
        </p:nvCxnSpPr>
        <p:spPr>
          <a:xfrm flipV="1">
            <a:off x="5638800" y="1908224"/>
            <a:ext cx="2971800" cy="4322738"/>
          </a:xfrm>
          <a:prstGeom prst="straightConnector1">
            <a:avLst/>
          </a:prstGeom>
          <a:ln w="76200" cap="flat" cmpd="sng" algn="ctr">
            <a:solidFill>
              <a:schemeClr val="dk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3" name="TextBox 2">
            <a:extLst>
              <a:ext uri="{FF2B5EF4-FFF2-40B4-BE49-F238E27FC236}">
                <a16:creationId xmlns:a16="http://schemas.microsoft.com/office/drawing/2014/main" id="{9A349B0F-9C14-1829-1BB3-F1ABA411E680}"/>
              </a:ext>
            </a:extLst>
          </p:cNvPr>
          <p:cNvSpPr txBox="1"/>
          <p:nvPr/>
        </p:nvSpPr>
        <p:spPr>
          <a:xfrm>
            <a:off x="11673669" y="5676900"/>
            <a:ext cx="5638800" cy="1108124"/>
          </a:xfrm>
          <a:prstGeom prst="rect">
            <a:avLst/>
          </a:prstGeom>
          <a:noFill/>
        </p:spPr>
        <p:txBody>
          <a:bodyPr wrap="square" rtlCol="0">
            <a:spAutoFit/>
          </a:bodyPr>
          <a:lstStyle/>
          <a:p>
            <a:r>
              <a:rPr lang="en-NZ" sz="6601" dirty="0">
                <a:solidFill>
                  <a:srgbClr val="354228"/>
                </a:solidFill>
                <a:latin typeface="Bookman Old Style" panose="02050604050505020204" pitchFamily="18" charset="0"/>
              </a:rPr>
              <a:t>COMMUNITY</a:t>
            </a:r>
          </a:p>
        </p:txBody>
      </p:sp>
      <p:cxnSp>
        <p:nvCxnSpPr>
          <p:cNvPr id="7" name="Straight Arrow Connector 6">
            <a:extLst>
              <a:ext uri="{FF2B5EF4-FFF2-40B4-BE49-F238E27FC236}">
                <a16:creationId xmlns:a16="http://schemas.microsoft.com/office/drawing/2014/main" id="{CF95C50A-7915-B363-20C4-B882590CA2EB}"/>
              </a:ext>
            </a:extLst>
          </p:cNvPr>
          <p:cNvCxnSpPr>
            <a:cxnSpLocks/>
          </p:cNvCxnSpPr>
          <p:nvPr/>
        </p:nvCxnSpPr>
        <p:spPr>
          <a:xfrm flipH="1" flipV="1">
            <a:off x="8712755" y="1908224"/>
            <a:ext cx="2804331" cy="4322738"/>
          </a:xfrm>
          <a:prstGeom prst="straightConnector1">
            <a:avLst/>
          </a:prstGeom>
          <a:ln w="76200" cap="flat" cmpd="sng" algn="ctr">
            <a:solidFill>
              <a:schemeClr val="dk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8" name="Straight Arrow Connector 7">
            <a:extLst>
              <a:ext uri="{FF2B5EF4-FFF2-40B4-BE49-F238E27FC236}">
                <a16:creationId xmlns:a16="http://schemas.microsoft.com/office/drawing/2014/main" id="{1B2845B2-FB55-E5D9-C7A7-D57D2F04030D}"/>
              </a:ext>
            </a:extLst>
          </p:cNvPr>
          <p:cNvCxnSpPr>
            <a:cxnSpLocks/>
          </p:cNvCxnSpPr>
          <p:nvPr/>
        </p:nvCxnSpPr>
        <p:spPr>
          <a:xfrm flipH="1">
            <a:off x="5638800" y="6383362"/>
            <a:ext cx="5878286" cy="0"/>
          </a:xfrm>
          <a:prstGeom prst="straightConnector1">
            <a:avLst/>
          </a:prstGeom>
          <a:ln w="76200" cap="flat" cmpd="sng" algn="ctr">
            <a:solidFill>
              <a:schemeClr val="dk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3475268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354228"/>
        </a:solidFill>
        <a:effectLst/>
      </p:bgPr>
    </p:bg>
    <p:spTree>
      <p:nvGrpSpPr>
        <p:cNvPr id="1" name=""/>
        <p:cNvGrpSpPr/>
        <p:nvPr/>
      </p:nvGrpSpPr>
      <p:grpSpPr>
        <a:xfrm>
          <a:off x="0" y="0"/>
          <a:ext cx="0" cy="0"/>
          <a:chOff x="0" y="0"/>
          <a:chExt cx="0" cy="0"/>
        </a:xfrm>
      </p:grpSpPr>
      <p:sp>
        <p:nvSpPr>
          <p:cNvPr id="2" name="Freeform 2"/>
          <p:cNvSpPr/>
          <p:nvPr/>
        </p:nvSpPr>
        <p:spPr>
          <a:xfrm>
            <a:off x="16434341" y="688075"/>
            <a:ext cx="2362444" cy="2357919"/>
          </a:xfrm>
          <a:custGeom>
            <a:avLst/>
            <a:gdLst/>
            <a:ahLst/>
            <a:cxnLst/>
            <a:rect l="l" t="t" r="r" b="b"/>
            <a:pathLst>
              <a:path w="2362444" h="2357919">
                <a:moveTo>
                  <a:pt x="0" y="0"/>
                </a:moveTo>
                <a:lnTo>
                  <a:pt x="2362445" y="0"/>
                </a:lnTo>
                <a:lnTo>
                  <a:pt x="2362445" y="2357918"/>
                </a:lnTo>
                <a:lnTo>
                  <a:pt x="0" y="2357918"/>
                </a:lnTo>
                <a:lnTo>
                  <a:pt x="0" y="0"/>
                </a:lnTo>
                <a:close/>
              </a:path>
            </a:pathLst>
          </a:custGeom>
          <a:blipFill>
            <a:blip r:embed="rId2"/>
            <a:stretch>
              <a:fillRect/>
            </a:stretch>
          </a:blipFill>
        </p:spPr>
        <p:txBody>
          <a:bodyPr/>
          <a:lstStyle/>
          <a:p>
            <a:endParaRPr lang="en-US"/>
          </a:p>
        </p:txBody>
      </p:sp>
      <p:sp>
        <p:nvSpPr>
          <p:cNvPr id="3" name="Freeform 3"/>
          <p:cNvSpPr/>
          <p:nvPr/>
        </p:nvSpPr>
        <p:spPr>
          <a:xfrm>
            <a:off x="324642" y="6959576"/>
            <a:ext cx="2847316" cy="2850091"/>
          </a:xfrm>
          <a:custGeom>
            <a:avLst/>
            <a:gdLst/>
            <a:ahLst/>
            <a:cxnLst/>
            <a:rect l="l" t="t" r="r" b="b"/>
            <a:pathLst>
              <a:path w="2847316" h="2850091">
                <a:moveTo>
                  <a:pt x="0" y="0"/>
                </a:moveTo>
                <a:lnTo>
                  <a:pt x="2847316" y="0"/>
                </a:lnTo>
                <a:lnTo>
                  <a:pt x="2847316" y="2850091"/>
                </a:lnTo>
                <a:lnTo>
                  <a:pt x="0" y="2850091"/>
                </a:lnTo>
                <a:lnTo>
                  <a:pt x="0" y="0"/>
                </a:lnTo>
                <a:close/>
              </a:path>
            </a:pathLst>
          </a:custGeom>
          <a:blipFill>
            <a:blip r:embed="rId3"/>
            <a:stretch>
              <a:fillRect/>
            </a:stretch>
          </a:blipFill>
        </p:spPr>
        <p:txBody>
          <a:bodyPr/>
          <a:lstStyle/>
          <a:p>
            <a:endParaRPr lang="en-US"/>
          </a:p>
        </p:txBody>
      </p:sp>
      <p:sp>
        <p:nvSpPr>
          <p:cNvPr id="4" name="Freeform 4"/>
          <p:cNvSpPr/>
          <p:nvPr/>
        </p:nvSpPr>
        <p:spPr>
          <a:xfrm>
            <a:off x="14962486" y="8260367"/>
            <a:ext cx="3325514" cy="1995866"/>
          </a:xfrm>
          <a:custGeom>
            <a:avLst/>
            <a:gdLst/>
            <a:ahLst/>
            <a:cxnLst/>
            <a:rect l="l" t="t" r="r" b="b"/>
            <a:pathLst>
              <a:path w="3325514" h="1995866">
                <a:moveTo>
                  <a:pt x="0" y="0"/>
                </a:moveTo>
                <a:lnTo>
                  <a:pt x="3325514" y="0"/>
                </a:lnTo>
                <a:lnTo>
                  <a:pt x="3325514" y="1995866"/>
                </a:lnTo>
                <a:lnTo>
                  <a:pt x="0" y="1995866"/>
                </a:lnTo>
                <a:lnTo>
                  <a:pt x="0" y="0"/>
                </a:lnTo>
                <a:close/>
              </a:path>
            </a:pathLst>
          </a:custGeom>
          <a:blipFill>
            <a:blip r:embed="rId4"/>
            <a:stretch>
              <a:fillRect/>
            </a:stretch>
          </a:blipFill>
        </p:spPr>
        <p:txBody>
          <a:bodyPr/>
          <a:lstStyle/>
          <a:p>
            <a:endParaRPr lang="en-US"/>
          </a:p>
        </p:txBody>
      </p:sp>
      <p:sp>
        <p:nvSpPr>
          <p:cNvPr id="7" name="TextBox 7"/>
          <p:cNvSpPr txBox="1"/>
          <p:nvPr/>
        </p:nvSpPr>
        <p:spPr>
          <a:xfrm>
            <a:off x="3171958" y="706679"/>
            <a:ext cx="13906500" cy="7836248"/>
          </a:xfrm>
          <a:prstGeom prst="rect">
            <a:avLst/>
          </a:prstGeom>
        </p:spPr>
        <p:txBody>
          <a:bodyPr wrap="square" lIns="0" tIns="0" rIns="0" bIns="0" rtlCol="0" anchor="t">
            <a:spAutoFit/>
          </a:bodyPr>
          <a:lstStyle/>
          <a:p>
            <a:pPr lvl="0"/>
            <a:r>
              <a:rPr lang="en-NZ" sz="4000" dirty="0">
                <a:solidFill>
                  <a:srgbClr val="FFFFFF"/>
                </a:solidFill>
                <a:latin typeface="Century Gothic" panose="020B0502020202020204" pitchFamily="34" charset="0"/>
              </a:rPr>
              <a:t>On your diagram, note down:</a:t>
            </a:r>
          </a:p>
          <a:p>
            <a:pPr marL="571500" lvl="0" indent="-571500">
              <a:buFont typeface="Arial" panose="020B0604020202020204" pitchFamily="34" charset="0"/>
              <a:buChar char="•"/>
            </a:pPr>
            <a:r>
              <a:rPr lang="en-NZ" sz="4000" dirty="0">
                <a:solidFill>
                  <a:srgbClr val="FFFFFF"/>
                </a:solidFill>
                <a:latin typeface="Century Gothic" panose="020B0502020202020204" pitchFamily="34" charset="0"/>
              </a:rPr>
              <a:t>What is happening in each space in your context?</a:t>
            </a:r>
          </a:p>
          <a:p>
            <a:pPr marL="571500" lvl="0" indent="-571500">
              <a:buFont typeface="Arial" panose="020B0604020202020204" pitchFamily="34" charset="0"/>
              <a:buChar char="•"/>
            </a:pPr>
            <a:r>
              <a:rPr lang="en-NZ" sz="4000" dirty="0">
                <a:solidFill>
                  <a:srgbClr val="FFFFFF"/>
                </a:solidFill>
                <a:latin typeface="Century Gothic" panose="020B0502020202020204" pitchFamily="34" charset="0"/>
              </a:rPr>
              <a:t>Where you see connections between them?</a:t>
            </a:r>
          </a:p>
          <a:p>
            <a:pPr lvl="0"/>
            <a:r>
              <a:rPr lang="en-NZ" sz="4000" dirty="0">
                <a:solidFill>
                  <a:srgbClr val="FFFFFF"/>
                </a:solidFill>
                <a:latin typeface="Century Gothic" panose="020B0502020202020204" pitchFamily="34" charset="0"/>
              </a:rPr>
              <a:t> </a:t>
            </a:r>
          </a:p>
          <a:p>
            <a:pPr>
              <a:lnSpc>
                <a:spcPct val="107000"/>
              </a:lnSpc>
              <a:spcAft>
                <a:spcPts val="800"/>
              </a:spcAft>
              <a:buNone/>
            </a:pPr>
            <a:r>
              <a:rPr lang="en-NZ" sz="4000" dirty="0">
                <a:solidFill>
                  <a:srgbClr val="FFFFFF"/>
                </a:solidFill>
                <a:latin typeface="Century Gothic" panose="020B0502020202020204" pitchFamily="34" charset="0"/>
              </a:rPr>
              <a:t>In groups compare what you noticed:</a:t>
            </a:r>
          </a:p>
          <a:p>
            <a:pPr marL="571500" lvl="0" indent="-571500">
              <a:lnSpc>
                <a:spcPct val="107000"/>
              </a:lnSpc>
              <a:buFont typeface="Arial" panose="020B0604020202020204" pitchFamily="34" charset="0"/>
              <a:buChar char="•"/>
            </a:pPr>
            <a:r>
              <a:rPr lang="en-NZ" sz="4000" dirty="0">
                <a:solidFill>
                  <a:srgbClr val="FFFFFF"/>
                </a:solidFill>
                <a:latin typeface="Century Gothic" panose="020B0502020202020204" pitchFamily="34" charset="0"/>
              </a:rPr>
              <a:t>Which space receives the most energy in your church?</a:t>
            </a:r>
          </a:p>
          <a:p>
            <a:pPr marL="571500" lvl="0" indent="-571500">
              <a:lnSpc>
                <a:spcPct val="107000"/>
              </a:lnSpc>
              <a:buFont typeface="Arial" panose="020B0604020202020204" pitchFamily="34" charset="0"/>
              <a:buChar char="•"/>
            </a:pPr>
            <a:r>
              <a:rPr lang="en-NZ" sz="4000" dirty="0">
                <a:solidFill>
                  <a:srgbClr val="FFFFFF"/>
                </a:solidFill>
                <a:latin typeface="Century Gothic" panose="020B0502020202020204" pitchFamily="34" charset="0"/>
              </a:rPr>
              <a:t>Which space probably has the most influence on children?</a:t>
            </a:r>
          </a:p>
          <a:p>
            <a:pPr marL="571500" lvl="0" indent="-571500">
              <a:lnSpc>
                <a:spcPct val="107000"/>
              </a:lnSpc>
              <a:buFont typeface="Arial" panose="020B0604020202020204" pitchFamily="34" charset="0"/>
              <a:buChar char="•"/>
            </a:pPr>
            <a:r>
              <a:rPr lang="en-NZ" sz="4000" dirty="0">
                <a:solidFill>
                  <a:srgbClr val="FFFFFF"/>
                </a:solidFill>
                <a:latin typeface="Century Gothic" panose="020B0502020202020204" pitchFamily="34" charset="0"/>
              </a:rPr>
              <a:t>Where do you see strong connections?</a:t>
            </a:r>
          </a:p>
          <a:p>
            <a:pPr marL="571500" lvl="0" indent="-571500">
              <a:lnSpc>
                <a:spcPct val="107000"/>
              </a:lnSpc>
              <a:spcAft>
                <a:spcPts val="800"/>
              </a:spcAft>
              <a:buFont typeface="Arial" panose="020B0604020202020204" pitchFamily="34" charset="0"/>
              <a:buChar char="•"/>
            </a:pPr>
            <a:r>
              <a:rPr lang="en-NZ" sz="4000" dirty="0">
                <a:solidFill>
                  <a:srgbClr val="FFFFFF"/>
                </a:solidFill>
                <a:latin typeface="Century Gothic" panose="020B0502020202020204" pitchFamily="34" charset="0"/>
              </a:rPr>
              <a:t>Where are the gaps or weak connections?</a:t>
            </a:r>
          </a:p>
          <a:p>
            <a:pPr algn="ctr">
              <a:lnSpc>
                <a:spcPts val="4759"/>
              </a:lnSpc>
            </a:pPr>
            <a:endParaRPr lang="en-US" sz="3399" dirty="0">
              <a:solidFill>
                <a:srgbClr val="FFFFFF"/>
              </a:solidFill>
              <a:latin typeface="Century Gothic" panose="020B0502020202020204" pitchFamily="34" charset="0"/>
              <a:ea typeface="Brother 1816 Printed"/>
              <a:cs typeface="Brother 1816 Printed"/>
              <a:sym typeface="Brother 1816 Printe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FDBB8"/>
        </a:solidFill>
        <a:effectLst/>
      </p:bgPr>
    </p:bg>
    <p:spTree>
      <p:nvGrpSpPr>
        <p:cNvPr id="1" name=""/>
        <p:cNvGrpSpPr/>
        <p:nvPr/>
      </p:nvGrpSpPr>
      <p:grpSpPr>
        <a:xfrm>
          <a:off x="0" y="0"/>
          <a:ext cx="0" cy="0"/>
          <a:chOff x="0" y="0"/>
          <a:chExt cx="0" cy="0"/>
        </a:xfrm>
      </p:grpSpPr>
      <p:sp>
        <p:nvSpPr>
          <p:cNvPr id="2" name="Freeform 2"/>
          <p:cNvSpPr/>
          <p:nvPr/>
        </p:nvSpPr>
        <p:spPr>
          <a:xfrm>
            <a:off x="14667847" y="8171951"/>
            <a:ext cx="3620153" cy="2172699"/>
          </a:xfrm>
          <a:custGeom>
            <a:avLst/>
            <a:gdLst/>
            <a:ahLst/>
            <a:cxnLst/>
            <a:rect l="l" t="t" r="r" b="b"/>
            <a:pathLst>
              <a:path w="3620153" h="2172699">
                <a:moveTo>
                  <a:pt x="0" y="0"/>
                </a:moveTo>
                <a:lnTo>
                  <a:pt x="3620153" y="0"/>
                </a:lnTo>
                <a:lnTo>
                  <a:pt x="3620153" y="2172698"/>
                </a:lnTo>
                <a:lnTo>
                  <a:pt x="0" y="2172698"/>
                </a:lnTo>
                <a:lnTo>
                  <a:pt x="0" y="0"/>
                </a:lnTo>
                <a:close/>
              </a:path>
            </a:pathLst>
          </a:custGeom>
          <a:blipFill>
            <a:blip r:embed="rId2"/>
            <a:stretch>
              <a:fillRect/>
            </a:stretch>
          </a:blipFill>
        </p:spPr>
        <p:txBody>
          <a:bodyPr/>
          <a:lstStyle/>
          <a:p>
            <a:endParaRPr lang="en-US"/>
          </a:p>
        </p:txBody>
      </p:sp>
      <p:grpSp>
        <p:nvGrpSpPr>
          <p:cNvPr id="3" name="Group 3"/>
          <p:cNvGrpSpPr/>
          <p:nvPr/>
        </p:nvGrpSpPr>
        <p:grpSpPr>
          <a:xfrm>
            <a:off x="952500" y="800100"/>
            <a:ext cx="16383000" cy="7191316"/>
            <a:chOff x="0" y="0"/>
            <a:chExt cx="2083649" cy="1115513"/>
          </a:xfrm>
        </p:grpSpPr>
        <p:sp>
          <p:nvSpPr>
            <p:cNvPr id="4" name="Freeform 4"/>
            <p:cNvSpPr/>
            <p:nvPr/>
          </p:nvSpPr>
          <p:spPr>
            <a:xfrm>
              <a:off x="0" y="0"/>
              <a:ext cx="2083649" cy="1115513"/>
            </a:xfrm>
            <a:custGeom>
              <a:avLst/>
              <a:gdLst/>
              <a:ahLst/>
              <a:cxnLst/>
              <a:rect l="l" t="t" r="r" b="b"/>
              <a:pathLst>
                <a:path w="2000859" h="906844">
                  <a:moveTo>
                    <a:pt x="0" y="0"/>
                  </a:moveTo>
                  <a:lnTo>
                    <a:pt x="2000859" y="0"/>
                  </a:lnTo>
                  <a:lnTo>
                    <a:pt x="2000859" y="906844"/>
                  </a:lnTo>
                  <a:lnTo>
                    <a:pt x="0" y="906844"/>
                  </a:lnTo>
                  <a:close/>
                </a:path>
              </a:pathLst>
            </a:custGeom>
            <a:solidFill>
              <a:srgbClr val="FDF9F2"/>
            </a:solidFill>
          </p:spPr>
          <p:txBody>
            <a:bodyPr/>
            <a:lstStyle/>
            <a:p>
              <a:endParaRPr lang="en-US"/>
            </a:p>
          </p:txBody>
        </p:sp>
      </p:grpSp>
      <p:sp>
        <p:nvSpPr>
          <p:cNvPr id="6" name="TextBox 6"/>
          <p:cNvSpPr txBox="1"/>
          <p:nvPr/>
        </p:nvSpPr>
        <p:spPr>
          <a:xfrm>
            <a:off x="1524000" y="1257300"/>
            <a:ext cx="15468600" cy="6653424"/>
          </a:xfrm>
          <a:prstGeom prst="rect">
            <a:avLst/>
          </a:prstGeom>
        </p:spPr>
        <p:txBody>
          <a:bodyPr wrap="square" lIns="0" tIns="0" rIns="0" bIns="0" rtlCol="0" anchor="t">
            <a:spAutoFit/>
          </a:bodyPr>
          <a:lstStyle/>
          <a:p>
            <a:r>
              <a:rPr lang="en-NZ" sz="3200" b="1" dirty="0">
                <a:solidFill>
                  <a:srgbClr val="AC6B37"/>
                </a:solidFill>
                <a:latin typeface="Century Gothic" panose="020B0502020202020204" pitchFamily="34" charset="0"/>
              </a:rPr>
              <a:t>Mark 10:13-16</a:t>
            </a:r>
          </a:p>
          <a:p>
            <a:endParaRPr lang="en-NZ" sz="3200" b="1" dirty="0">
              <a:solidFill>
                <a:srgbClr val="AC6B37"/>
              </a:solidFill>
              <a:latin typeface="Century Gothic" panose="020B0502020202020204" pitchFamily="34" charset="0"/>
            </a:endParaRPr>
          </a:p>
          <a:p>
            <a:r>
              <a:rPr lang="en-NZ" sz="4000" dirty="0">
                <a:solidFill>
                  <a:srgbClr val="AC6B37"/>
                </a:solidFill>
                <a:latin typeface="Century Gothic" panose="020B0502020202020204" pitchFamily="34" charset="0"/>
              </a:rPr>
              <a:t>People were bringing little children to Jesus for him to place his hands on them, but the disciples rebuked them. When Jesus saw this, he was indignant. He said to them, “Let the little children come to me, and do not hinder them, for the kingdom of God belongs to such as these. Truly I tell you, anyone who will not receive the kingdom of God like a little child will never enter it.” And he took the children in his arms, placed his hands on them and blessed them.</a:t>
            </a:r>
          </a:p>
          <a:p>
            <a:pPr algn="l">
              <a:lnSpc>
                <a:spcPts val="6440"/>
              </a:lnSpc>
            </a:pPr>
            <a:endParaRPr lang="en-US" sz="4600" b="1" dirty="0">
              <a:solidFill>
                <a:srgbClr val="AC6B37"/>
              </a:solidFill>
              <a:latin typeface="Century Gothic" panose="020B0502020202020204" pitchFamily="34" charset="0"/>
              <a:ea typeface="Brother 1816"/>
              <a:cs typeface="Brother 1816"/>
              <a:sym typeface="Brother 1816"/>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354228"/>
        </a:solidFill>
        <a:effectLst/>
      </p:bgPr>
    </p:bg>
    <p:spTree>
      <p:nvGrpSpPr>
        <p:cNvPr id="1" name="">
          <a:extLst>
            <a:ext uri="{FF2B5EF4-FFF2-40B4-BE49-F238E27FC236}">
              <a16:creationId xmlns:a16="http://schemas.microsoft.com/office/drawing/2014/main" id="{C9C32A3D-D2CE-F6F3-DA20-C6552A23C66F}"/>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9ECEBC0A-B20C-F15C-C262-0A569888BA71}"/>
              </a:ext>
            </a:extLst>
          </p:cNvPr>
          <p:cNvSpPr/>
          <p:nvPr/>
        </p:nvSpPr>
        <p:spPr>
          <a:xfrm>
            <a:off x="16434341" y="688075"/>
            <a:ext cx="2362444" cy="2357919"/>
          </a:xfrm>
          <a:custGeom>
            <a:avLst/>
            <a:gdLst/>
            <a:ahLst/>
            <a:cxnLst/>
            <a:rect l="l" t="t" r="r" b="b"/>
            <a:pathLst>
              <a:path w="2362444" h="2357919">
                <a:moveTo>
                  <a:pt x="0" y="0"/>
                </a:moveTo>
                <a:lnTo>
                  <a:pt x="2362445" y="0"/>
                </a:lnTo>
                <a:lnTo>
                  <a:pt x="2362445" y="2357918"/>
                </a:lnTo>
                <a:lnTo>
                  <a:pt x="0" y="2357918"/>
                </a:lnTo>
                <a:lnTo>
                  <a:pt x="0" y="0"/>
                </a:lnTo>
                <a:close/>
              </a:path>
            </a:pathLst>
          </a:custGeom>
          <a:blipFill>
            <a:blip r:embed="rId2"/>
            <a:stretch>
              <a:fillRect/>
            </a:stretch>
          </a:blipFill>
        </p:spPr>
        <p:txBody>
          <a:bodyPr/>
          <a:lstStyle/>
          <a:p>
            <a:endParaRPr lang="en-US"/>
          </a:p>
        </p:txBody>
      </p:sp>
      <p:sp>
        <p:nvSpPr>
          <p:cNvPr id="3" name="Freeform 3">
            <a:extLst>
              <a:ext uri="{FF2B5EF4-FFF2-40B4-BE49-F238E27FC236}">
                <a16:creationId xmlns:a16="http://schemas.microsoft.com/office/drawing/2014/main" id="{433F34F0-17A8-F3A5-86DD-C31C2F371E06}"/>
              </a:ext>
            </a:extLst>
          </p:cNvPr>
          <p:cNvSpPr/>
          <p:nvPr/>
        </p:nvSpPr>
        <p:spPr>
          <a:xfrm>
            <a:off x="324642" y="6959576"/>
            <a:ext cx="2847316" cy="2850091"/>
          </a:xfrm>
          <a:custGeom>
            <a:avLst/>
            <a:gdLst/>
            <a:ahLst/>
            <a:cxnLst/>
            <a:rect l="l" t="t" r="r" b="b"/>
            <a:pathLst>
              <a:path w="2847316" h="2850091">
                <a:moveTo>
                  <a:pt x="0" y="0"/>
                </a:moveTo>
                <a:lnTo>
                  <a:pt x="2847316" y="0"/>
                </a:lnTo>
                <a:lnTo>
                  <a:pt x="2847316" y="2850091"/>
                </a:lnTo>
                <a:lnTo>
                  <a:pt x="0" y="2850091"/>
                </a:lnTo>
                <a:lnTo>
                  <a:pt x="0" y="0"/>
                </a:lnTo>
                <a:close/>
              </a:path>
            </a:pathLst>
          </a:custGeom>
          <a:blipFill>
            <a:blip r:embed="rId3"/>
            <a:stretch>
              <a:fillRect/>
            </a:stretch>
          </a:blipFill>
        </p:spPr>
        <p:txBody>
          <a:bodyPr/>
          <a:lstStyle/>
          <a:p>
            <a:endParaRPr lang="en-US"/>
          </a:p>
        </p:txBody>
      </p:sp>
      <p:sp>
        <p:nvSpPr>
          <p:cNvPr id="4" name="Freeform 4">
            <a:extLst>
              <a:ext uri="{FF2B5EF4-FFF2-40B4-BE49-F238E27FC236}">
                <a16:creationId xmlns:a16="http://schemas.microsoft.com/office/drawing/2014/main" id="{0C36AD1B-2E25-FC66-078C-60BFCE73BA4A}"/>
              </a:ext>
            </a:extLst>
          </p:cNvPr>
          <p:cNvSpPr/>
          <p:nvPr/>
        </p:nvSpPr>
        <p:spPr>
          <a:xfrm>
            <a:off x="14962486" y="8260367"/>
            <a:ext cx="3325514" cy="1995866"/>
          </a:xfrm>
          <a:custGeom>
            <a:avLst/>
            <a:gdLst/>
            <a:ahLst/>
            <a:cxnLst/>
            <a:rect l="l" t="t" r="r" b="b"/>
            <a:pathLst>
              <a:path w="3325514" h="1995866">
                <a:moveTo>
                  <a:pt x="0" y="0"/>
                </a:moveTo>
                <a:lnTo>
                  <a:pt x="3325514" y="0"/>
                </a:lnTo>
                <a:lnTo>
                  <a:pt x="3325514" y="1995866"/>
                </a:lnTo>
                <a:lnTo>
                  <a:pt x="0" y="1995866"/>
                </a:lnTo>
                <a:lnTo>
                  <a:pt x="0" y="0"/>
                </a:lnTo>
                <a:close/>
              </a:path>
            </a:pathLst>
          </a:custGeom>
          <a:blipFill>
            <a:blip r:embed="rId4"/>
            <a:stretch>
              <a:fillRect/>
            </a:stretch>
          </a:blipFill>
        </p:spPr>
        <p:txBody>
          <a:bodyPr/>
          <a:lstStyle/>
          <a:p>
            <a:endParaRPr lang="en-US"/>
          </a:p>
        </p:txBody>
      </p:sp>
      <p:sp>
        <p:nvSpPr>
          <p:cNvPr id="7" name="TextBox 7">
            <a:extLst>
              <a:ext uri="{FF2B5EF4-FFF2-40B4-BE49-F238E27FC236}">
                <a16:creationId xmlns:a16="http://schemas.microsoft.com/office/drawing/2014/main" id="{905B8E38-3B68-70AB-CFD2-91B87CA69FBA}"/>
              </a:ext>
            </a:extLst>
          </p:cNvPr>
          <p:cNvSpPr txBox="1"/>
          <p:nvPr/>
        </p:nvSpPr>
        <p:spPr>
          <a:xfrm>
            <a:off x="2506070" y="2707899"/>
            <a:ext cx="13906500" cy="4867230"/>
          </a:xfrm>
          <a:prstGeom prst="rect">
            <a:avLst/>
          </a:prstGeom>
        </p:spPr>
        <p:txBody>
          <a:bodyPr wrap="square" lIns="0" tIns="0" rIns="0" bIns="0" rtlCol="0" anchor="t">
            <a:spAutoFit/>
          </a:bodyPr>
          <a:lstStyle/>
          <a:p>
            <a:pPr algn="ctr"/>
            <a:r>
              <a:rPr lang="en-NZ" sz="4800" dirty="0">
                <a:solidFill>
                  <a:srgbClr val="FFFFFF"/>
                </a:solidFill>
                <a:latin typeface="Century Gothic" panose="020B0502020202020204" pitchFamily="34" charset="0"/>
              </a:rPr>
              <a:t>What is the most surprising thing you noticed when you mapped this?</a:t>
            </a:r>
          </a:p>
          <a:p>
            <a:pPr lvl="0" algn="ctr"/>
            <a:r>
              <a:rPr lang="en-NZ" sz="4800" dirty="0">
                <a:solidFill>
                  <a:srgbClr val="FFFFFF"/>
                </a:solidFill>
                <a:latin typeface="Century Gothic" panose="020B0502020202020204" pitchFamily="34" charset="0"/>
              </a:rPr>
              <a:t> </a:t>
            </a:r>
          </a:p>
          <a:p>
            <a:pPr algn="ctr"/>
            <a:r>
              <a:rPr lang="en-NZ" sz="4800" dirty="0">
                <a:solidFill>
                  <a:srgbClr val="FFFFFF"/>
                </a:solidFill>
                <a:latin typeface="Century Gothic" panose="020B0502020202020204" pitchFamily="34" charset="0"/>
              </a:rPr>
              <a:t>What connections are strong?</a:t>
            </a:r>
            <a:br>
              <a:rPr lang="en-NZ" sz="4800" dirty="0">
                <a:solidFill>
                  <a:srgbClr val="FFFFFF"/>
                </a:solidFill>
                <a:latin typeface="Century Gothic" panose="020B0502020202020204" pitchFamily="34" charset="0"/>
              </a:rPr>
            </a:br>
            <a:r>
              <a:rPr lang="en-NZ" sz="4800" dirty="0">
                <a:solidFill>
                  <a:srgbClr val="FFFFFF"/>
                </a:solidFill>
                <a:latin typeface="Century Gothic" panose="020B0502020202020204" pitchFamily="34" charset="0"/>
              </a:rPr>
              <a:t>What connections are missing?</a:t>
            </a:r>
          </a:p>
          <a:p>
            <a:pPr lvl="0"/>
            <a:endParaRPr lang="en-NZ" sz="4000" dirty="0">
              <a:solidFill>
                <a:srgbClr val="FFFFFF"/>
              </a:solidFill>
              <a:latin typeface="Century Gothic" panose="020B0502020202020204" pitchFamily="34" charset="0"/>
            </a:endParaRPr>
          </a:p>
          <a:p>
            <a:pPr algn="ctr">
              <a:lnSpc>
                <a:spcPts val="4759"/>
              </a:lnSpc>
            </a:pPr>
            <a:endParaRPr lang="en-US" sz="3399" dirty="0">
              <a:solidFill>
                <a:srgbClr val="FFFFFF"/>
              </a:solidFill>
              <a:latin typeface="Century Gothic" panose="020B0502020202020204" pitchFamily="34" charset="0"/>
              <a:ea typeface="Brother 1816 Printed"/>
              <a:cs typeface="Brother 1816 Printed"/>
              <a:sym typeface="Brother 1816 Printed"/>
            </a:endParaRPr>
          </a:p>
        </p:txBody>
      </p:sp>
    </p:spTree>
    <p:extLst>
      <p:ext uri="{BB962C8B-B14F-4D97-AF65-F5344CB8AC3E}">
        <p14:creationId xmlns:p14="http://schemas.microsoft.com/office/powerpoint/2010/main" val="1867803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FDBB8"/>
        </a:solidFill>
        <a:effectLst/>
      </p:bgPr>
    </p:bg>
    <p:spTree>
      <p:nvGrpSpPr>
        <p:cNvPr id="1" name="">
          <a:extLst>
            <a:ext uri="{FF2B5EF4-FFF2-40B4-BE49-F238E27FC236}">
              <a16:creationId xmlns:a16="http://schemas.microsoft.com/office/drawing/2014/main" id="{175FEC4F-8D68-2D4A-A617-D7DA717B031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69E2BE55-0E88-6D2C-A980-E3C8DC052AA0}"/>
              </a:ext>
            </a:extLst>
          </p:cNvPr>
          <p:cNvSpPr/>
          <p:nvPr/>
        </p:nvSpPr>
        <p:spPr>
          <a:xfrm>
            <a:off x="14667847" y="8171951"/>
            <a:ext cx="3620153" cy="2172699"/>
          </a:xfrm>
          <a:custGeom>
            <a:avLst/>
            <a:gdLst/>
            <a:ahLst/>
            <a:cxnLst/>
            <a:rect l="l" t="t" r="r" b="b"/>
            <a:pathLst>
              <a:path w="3620153" h="2172699">
                <a:moveTo>
                  <a:pt x="0" y="0"/>
                </a:moveTo>
                <a:lnTo>
                  <a:pt x="3620153" y="0"/>
                </a:lnTo>
                <a:lnTo>
                  <a:pt x="3620153" y="2172698"/>
                </a:lnTo>
                <a:lnTo>
                  <a:pt x="0" y="2172698"/>
                </a:lnTo>
                <a:lnTo>
                  <a:pt x="0" y="0"/>
                </a:lnTo>
                <a:close/>
              </a:path>
            </a:pathLst>
          </a:custGeom>
          <a:blipFill>
            <a:blip r:embed="rId2"/>
            <a:stretch>
              <a:fillRect/>
            </a:stretch>
          </a:blipFill>
        </p:spPr>
        <p:txBody>
          <a:bodyPr/>
          <a:lstStyle/>
          <a:p>
            <a:endParaRPr lang="en-US"/>
          </a:p>
        </p:txBody>
      </p:sp>
      <p:grpSp>
        <p:nvGrpSpPr>
          <p:cNvPr id="3" name="Group 3">
            <a:extLst>
              <a:ext uri="{FF2B5EF4-FFF2-40B4-BE49-F238E27FC236}">
                <a16:creationId xmlns:a16="http://schemas.microsoft.com/office/drawing/2014/main" id="{210A3B3A-75E3-3FEE-1150-0C383B5F6025}"/>
              </a:ext>
            </a:extLst>
          </p:cNvPr>
          <p:cNvGrpSpPr/>
          <p:nvPr/>
        </p:nvGrpSpPr>
        <p:grpSpPr>
          <a:xfrm>
            <a:off x="952500" y="800100"/>
            <a:ext cx="16383000" cy="7191316"/>
            <a:chOff x="0" y="0"/>
            <a:chExt cx="2083649" cy="1115513"/>
          </a:xfrm>
        </p:grpSpPr>
        <p:sp>
          <p:nvSpPr>
            <p:cNvPr id="4" name="Freeform 4">
              <a:extLst>
                <a:ext uri="{FF2B5EF4-FFF2-40B4-BE49-F238E27FC236}">
                  <a16:creationId xmlns:a16="http://schemas.microsoft.com/office/drawing/2014/main" id="{58E0ADAA-EB5C-61BF-36E3-B3843C74982B}"/>
                </a:ext>
              </a:extLst>
            </p:cNvPr>
            <p:cNvSpPr/>
            <p:nvPr/>
          </p:nvSpPr>
          <p:spPr>
            <a:xfrm>
              <a:off x="0" y="0"/>
              <a:ext cx="2083649" cy="1115513"/>
            </a:xfrm>
            <a:custGeom>
              <a:avLst/>
              <a:gdLst/>
              <a:ahLst/>
              <a:cxnLst/>
              <a:rect l="l" t="t" r="r" b="b"/>
              <a:pathLst>
                <a:path w="2000859" h="906844">
                  <a:moveTo>
                    <a:pt x="0" y="0"/>
                  </a:moveTo>
                  <a:lnTo>
                    <a:pt x="2000859" y="0"/>
                  </a:lnTo>
                  <a:lnTo>
                    <a:pt x="2000859" y="906844"/>
                  </a:lnTo>
                  <a:lnTo>
                    <a:pt x="0" y="906844"/>
                  </a:lnTo>
                  <a:close/>
                </a:path>
              </a:pathLst>
            </a:custGeom>
            <a:solidFill>
              <a:srgbClr val="FDF9F2"/>
            </a:solidFill>
          </p:spPr>
          <p:txBody>
            <a:bodyPr/>
            <a:lstStyle/>
            <a:p>
              <a:endParaRPr lang="en-US"/>
            </a:p>
          </p:txBody>
        </p:sp>
      </p:grpSp>
      <p:sp>
        <p:nvSpPr>
          <p:cNvPr id="6" name="TextBox 6">
            <a:extLst>
              <a:ext uri="{FF2B5EF4-FFF2-40B4-BE49-F238E27FC236}">
                <a16:creationId xmlns:a16="http://schemas.microsoft.com/office/drawing/2014/main" id="{49BC2F09-9AD6-37F5-C233-754E7666AD5A}"/>
              </a:ext>
            </a:extLst>
          </p:cNvPr>
          <p:cNvSpPr txBox="1"/>
          <p:nvPr/>
        </p:nvSpPr>
        <p:spPr>
          <a:xfrm>
            <a:off x="1524000" y="1257300"/>
            <a:ext cx="15468600" cy="6653424"/>
          </a:xfrm>
          <a:prstGeom prst="rect">
            <a:avLst/>
          </a:prstGeom>
        </p:spPr>
        <p:txBody>
          <a:bodyPr wrap="square" lIns="0" tIns="0" rIns="0" bIns="0" rtlCol="0" anchor="t">
            <a:spAutoFit/>
          </a:bodyPr>
          <a:lstStyle/>
          <a:p>
            <a:r>
              <a:rPr lang="en-NZ" sz="3200" b="1" dirty="0">
                <a:solidFill>
                  <a:srgbClr val="AC6B37"/>
                </a:solidFill>
                <a:latin typeface="Century Gothic" panose="020B0502020202020204" pitchFamily="34" charset="0"/>
              </a:rPr>
              <a:t>Mark 10:13-16</a:t>
            </a:r>
          </a:p>
          <a:p>
            <a:endParaRPr lang="en-NZ" sz="3200" b="1" dirty="0">
              <a:solidFill>
                <a:srgbClr val="AC6B37"/>
              </a:solidFill>
              <a:latin typeface="Century Gothic" panose="020B0502020202020204" pitchFamily="34" charset="0"/>
            </a:endParaRPr>
          </a:p>
          <a:p>
            <a:r>
              <a:rPr lang="en-NZ" sz="4000" dirty="0">
                <a:solidFill>
                  <a:srgbClr val="AC6B37"/>
                </a:solidFill>
                <a:latin typeface="Century Gothic" panose="020B0502020202020204" pitchFamily="34" charset="0"/>
              </a:rPr>
              <a:t>People were bringing little children to Jesus for him to place his hands on them, but the disciples rebuked them. When Jesus saw this, he was </a:t>
            </a:r>
            <a:r>
              <a:rPr lang="en-NZ" sz="4000" b="1" dirty="0">
                <a:solidFill>
                  <a:srgbClr val="AC6B37"/>
                </a:solidFill>
                <a:latin typeface="Century Gothic" panose="020B0502020202020204" pitchFamily="34" charset="0"/>
              </a:rPr>
              <a:t>indignant</a:t>
            </a:r>
            <a:r>
              <a:rPr lang="en-NZ" sz="4000" dirty="0">
                <a:solidFill>
                  <a:srgbClr val="AC6B37"/>
                </a:solidFill>
                <a:latin typeface="Century Gothic" panose="020B0502020202020204" pitchFamily="34" charset="0"/>
              </a:rPr>
              <a:t>. He said to them, “Let the little children come to me, and do not hinder them, for the kingdom of God belongs to such as these. Truly I tell you, anyone who will not receive the kingdom of God like a little child will never enter it.” And he took the children in his arms, placed his hands on them and blessed them.</a:t>
            </a:r>
          </a:p>
          <a:p>
            <a:pPr algn="l">
              <a:lnSpc>
                <a:spcPts val="6440"/>
              </a:lnSpc>
            </a:pPr>
            <a:endParaRPr lang="en-US" sz="4600" b="1" dirty="0">
              <a:solidFill>
                <a:srgbClr val="AC6B37"/>
              </a:solidFill>
              <a:latin typeface="Century Gothic" panose="020B0502020202020204" pitchFamily="34" charset="0"/>
              <a:ea typeface="Brother 1816"/>
              <a:cs typeface="Brother 1816"/>
              <a:sym typeface="Brother 1816"/>
            </a:endParaRPr>
          </a:p>
        </p:txBody>
      </p:sp>
    </p:spTree>
    <p:extLst>
      <p:ext uri="{BB962C8B-B14F-4D97-AF65-F5344CB8AC3E}">
        <p14:creationId xmlns:p14="http://schemas.microsoft.com/office/powerpoint/2010/main" val="3488582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FDBB8"/>
        </a:solidFill>
        <a:effectLst/>
      </p:bgPr>
    </p:bg>
    <p:spTree>
      <p:nvGrpSpPr>
        <p:cNvPr id="1" name="">
          <a:extLst>
            <a:ext uri="{FF2B5EF4-FFF2-40B4-BE49-F238E27FC236}">
              <a16:creationId xmlns:a16="http://schemas.microsoft.com/office/drawing/2014/main" id="{FCF90C2E-B67C-E8FA-9539-557E9545C1A6}"/>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9A7CE904-7A93-3CE0-6F4D-F1BBCBA10FD2}"/>
              </a:ext>
            </a:extLst>
          </p:cNvPr>
          <p:cNvSpPr/>
          <p:nvPr/>
        </p:nvSpPr>
        <p:spPr>
          <a:xfrm>
            <a:off x="14667847" y="8171951"/>
            <a:ext cx="3620153" cy="2172699"/>
          </a:xfrm>
          <a:custGeom>
            <a:avLst/>
            <a:gdLst/>
            <a:ahLst/>
            <a:cxnLst/>
            <a:rect l="l" t="t" r="r" b="b"/>
            <a:pathLst>
              <a:path w="3620153" h="2172699">
                <a:moveTo>
                  <a:pt x="0" y="0"/>
                </a:moveTo>
                <a:lnTo>
                  <a:pt x="3620153" y="0"/>
                </a:lnTo>
                <a:lnTo>
                  <a:pt x="3620153" y="2172698"/>
                </a:lnTo>
                <a:lnTo>
                  <a:pt x="0" y="2172698"/>
                </a:lnTo>
                <a:lnTo>
                  <a:pt x="0" y="0"/>
                </a:lnTo>
                <a:close/>
              </a:path>
            </a:pathLst>
          </a:custGeom>
          <a:blipFill>
            <a:blip r:embed="rId2"/>
            <a:stretch>
              <a:fillRect/>
            </a:stretch>
          </a:blipFill>
        </p:spPr>
        <p:txBody>
          <a:bodyPr/>
          <a:lstStyle/>
          <a:p>
            <a:endParaRPr lang="en-US"/>
          </a:p>
        </p:txBody>
      </p:sp>
      <p:grpSp>
        <p:nvGrpSpPr>
          <p:cNvPr id="3" name="Group 3">
            <a:extLst>
              <a:ext uri="{FF2B5EF4-FFF2-40B4-BE49-F238E27FC236}">
                <a16:creationId xmlns:a16="http://schemas.microsoft.com/office/drawing/2014/main" id="{B67C107E-3D13-AA7A-C0BE-5FDE9429D0BF}"/>
              </a:ext>
            </a:extLst>
          </p:cNvPr>
          <p:cNvGrpSpPr/>
          <p:nvPr/>
        </p:nvGrpSpPr>
        <p:grpSpPr>
          <a:xfrm>
            <a:off x="952500" y="800100"/>
            <a:ext cx="16383000" cy="7191316"/>
            <a:chOff x="0" y="0"/>
            <a:chExt cx="2083649" cy="1115513"/>
          </a:xfrm>
        </p:grpSpPr>
        <p:sp>
          <p:nvSpPr>
            <p:cNvPr id="4" name="Freeform 4">
              <a:extLst>
                <a:ext uri="{FF2B5EF4-FFF2-40B4-BE49-F238E27FC236}">
                  <a16:creationId xmlns:a16="http://schemas.microsoft.com/office/drawing/2014/main" id="{6CD53641-3292-44F8-43A0-9CFED2902331}"/>
                </a:ext>
              </a:extLst>
            </p:cNvPr>
            <p:cNvSpPr/>
            <p:nvPr/>
          </p:nvSpPr>
          <p:spPr>
            <a:xfrm>
              <a:off x="0" y="0"/>
              <a:ext cx="2083649" cy="1115513"/>
            </a:xfrm>
            <a:custGeom>
              <a:avLst/>
              <a:gdLst/>
              <a:ahLst/>
              <a:cxnLst/>
              <a:rect l="l" t="t" r="r" b="b"/>
              <a:pathLst>
                <a:path w="2000859" h="906844">
                  <a:moveTo>
                    <a:pt x="0" y="0"/>
                  </a:moveTo>
                  <a:lnTo>
                    <a:pt x="2000859" y="0"/>
                  </a:lnTo>
                  <a:lnTo>
                    <a:pt x="2000859" y="906844"/>
                  </a:lnTo>
                  <a:lnTo>
                    <a:pt x="0" y="906844"/>
                  </a:lnTo>
                  <a:close/>
                </a:path>
              </a:pathLst>
            </a:custGeom>
            <a:solidFill>
              <a:srgbClr val="FDF9F2"/>
            </a:solidFill>
          </p:spPr>
          <p:txBody>
            <a:bodyPr/>
            <a:lstStyle/>
            <a:p>
              <a:endParaRPr lang="en-US"/>
            </a:p>
          </p:txBody>
        </p:sp>
      </p:grpSp>
      <p:sp>
        <p:nvSpPr>
          <p:cNvPr id="6" name="TextBox 6">
            <a:extLst>
              <a:ext uri="{FF2B5EF4-FFF2-40B4-BE49-F238E27FC236}">
                <a16:creationId xmlns:a16="http://schemas.microsoft.com/office/drawing/2014/main" id="{1153FCE8-F5C2-CE92-26F8-A07A2EF464D7}"/>
              </a:ext>
            </a:extLst>
          </p:cNvPr>
          <p:cNvSpPr txBox="1"/>
          <p:nvPr/>
        </p:nvSpPr>
        <p:spPr>
          <a:xfrm>
            <a:off x="1524000" y="1257300"/>
            <a:ext cx="15468600" cy="6653424"/>
          </a:xfrm>
          <a:prstGeom prst="rect">
            <a:avLst/>
          </a:prstGeom>
        </p:spPr>
        <p:txBody>
          <a:bodyPr wrap="square" lIns="0" tIns="0" rIns="0" bIns="0" rtlCol="0" anchor="t">
            <a:spAutoFit/>
          </a:bodyPr>
          <a:lstStyle/>
          <a:p>
            <a:r>
              <a:rPr lang="en-NZ" sz="3200" b="1" dirty="0">
                <a:solidFill>
                  <a:srgbClr val="AC6B37"/>
                </a:solidFill>
                <a:latin typeface="Century Gothic" panose="020B0502020202020204" pitchFamily="34" charset="0"/>
              </a:rPr>
              <a:t>Mark 10:13-16</a:t>
            </a:r>
          </a:p>
          <a:p>
            <a:endParaRPr lang="en-NZ" sz="3200" b="1" dirty="0">
              <a:solidFill>
                <a:srgbClr val="AC6B37"/>
              </a:solidFill>
              <a:latin typeface="Century Gothic" panose="020B0502020202020204" pitchFamily="34" charset="0"/>
            </a:endParaRPr>
          </a:p>
          <a:p>
            <a:r>
              <a:rPr lang="en-NZ" sz="4000" dirty="0">
                <a:solidFill>
                  <a:srgbClr val="AC6B37"/>
                </a:solidFill>
                <a:latin typeface="Century Gothic" panose="020B0502020202020204" pitchFamily="34" charset="0"/>
              </a:rPr>
              <a:t>People were bringing little children to Jesus for him to place his hands on them, but the disciples rebuked them. When Jesus saw this, he was </a:t>
            </a:r>
            <a:r>
              <a:rPr lang="en-NZ" sz="4000" b="1" dirty="0">
                <a:solidFill>
                  <a:srgbClr val="AC6B37"/>
                </a:solidFill>
                <a:latin typeface="Century Gothic" panose="020B0502020202020204" pitchFamily="34" charset="0"/>
              </a:rPr>
              <a:t>indignant</a:t>
            </a:r>
            <a:r>
              <a:rPr lang="en-NZ" sz="4000" dirty="0">
                <a:solidFill>
                  <a:srgbClr val="AC6B37"/>
                </a:solidFill>
                <a:latin typeface="Century Gothic" panose="020B0502020202020204" pitchFamily="34" charset="0"/>
              </a:rPr>
              <a:t>. He said to them, “</a:t>
            </a:r>
            <a:r>
              <a:rPr lang="en-NZ" sz="4000" u="sng" dirty="0">
                <a:solidFill>
                  <a:srgbClr val="AC6B37"/>
                </a:solidFill>
                <a:latin typeface="Century Gothic" panose="020B0502020202020204" pitchFamily="34" charset="0"/>
              </a:rPr>
              <a:t>Let the little children come to me, and do not hinder them</a:t>
            </a:r>
            <a:r>
              <a:rPr lang="en-NZ" sz="4000" dirty="0">
                <a:solidFill>
                  <a:srgbClr val="AC6B37"/>
                </a:solidFill>
                <a:latin typeface="Century Gothic" panose="020B0502020202020204" pitchFamily="34" charset="0"/>
              </a:rPr>
              <a:t>, for the kingdom of God belongs to such as these. Truly I tell you, anyone who will not receive the kingdom of God like a little child will never enter it.” And </a:t>
            </a:r>
            <a:r>
              <a:rPr lang="en-NZ" sz="4000" u="sng" dirty="0">
                <a:solidFill>
                  <a:srgbClr val="AC6B37"/>
                </a:solidFill>
                <a:latin typeface="Century Gothic" panose="020B0502020202020204" pitchFamily="34" charset="0"/>
              </a:rPr>
              <a:t>he took the children in his arms, placed his hands on them and blessed them</a:t>
            </a:r>
            <a:r>
              <a:rPr lang="en-NZ" sz="4000" dirty="0">
                <a:solidFill>
                  <a:srgbClr val="AC6B37"/>
                </a:solidFill>
                <a:latin typeface="Century Gothic" panose="020B0502020202020204" pitchFamily="34" charset="0"/>
              </a:rPr>
              <a:t>.</a:t>
            </a:r>
          </a:p>
          <a:p>
            <a:pPr algn="l">
              <a:lnSpc>
                <a:spcPts val="6440"/>
              </a:lnSpc>
            </a:pPr>
            <a:endParaRPr lang="en-US" sz="4600" b="1" dirty="0">
              <a:solidFill>
                <a:srgbClr val="AC6B37"/>
              </a:solidFill>
              <a:latin typeface="Century Gothic" panose="020B0502020202020204" pitchFamily="34" charset="0"/>
              <a:ea typeface="Brother 1816"/>
              <a:cs typeface="Brother 1816"/>
              <a:sym typeface="Brother 1816"/>
            </a:endParaRPr>
          </a:p>
        </p:txBody>
      </p:sp>
    </p:spTree>
    <p:extLst>
      <p:ext uri="{BB962C8B-B14F-4D97-AF65-F5344CB8AC3E}">
        <p14:creationId xmlns:p14="http://schemas.microsoft.com/office/powerpoint/2010/main" val="3801778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DF9F2"/>
        </a:solidFill>
        <a:effectLst/>
      </p:bgPr>
    </p:bg>
    <p:spTree>
      <p:nvGrpSpPr>
        <p:cNvPr id="1" name=""/>
        <p:cNvGrpSpPr/>
        <p:nvPr/>
      </p:nvGrpSpPr>
      <p:grpSpPr>
        <a:xfrm>
          <a:off x="0" y="0"/>
          <a:ext cx="0" cy="0"/>
          <a:chOff x="0" y="0"/>
          <a:chExt cx="0" cy="0"/>
        </a:xfrm>
      </p:grpSpPr>
      <p:sp>
        <p:nvSpPr>
          <p:cNvPr id="2" name="Freeform 2"/>
          <p:cNvSpPr/>
          <p:nvPr/>
        </p:nvSpPr>
        <p:spPr>
          <a:xfrm>
            <a:off x="14554200" y="7962900"/>
            <a:ext cx="3584513" cy="2151309"/>
          </a:xfrm>
          <a:custGeom>
            <a:avLst/>
            <a:gdLst/>
            <a:ahLst/>
            <a:cxnLst/>
            <a:rect l="l" t="t" r="r" b="b"/>
            <a:pathLst>
              <a:path w="3584513" h="2151309">
                <a:moveTo>
                  <a:pt x="0" y="0"/>
                </a:moveTo>
                <a:lnTo>
                  <a:pt x="3584513" y="0"/>
                </a:lnTo>
                <a:lnTo>
                  <a:pt x="3584513" y="2151308"/>
                </a:lnTo>
                <a:lnTo>
                  <a:pt x="0" y="2151308"/>
                </a:lnTo>
                <a:lnTo>
                  <a:pt x="0" y="0"/>
                </a:lnTo>
                <a:close/>
              </a:path>
            </a:pathLst>
          </a:custGeom>
          <a:blipFill>
            <a:blip r:embed="rId2"/>
            <a:stretch>
              <a:fillRect/>
            </a:stretch>
          </a:blipFill>
        </p:spPr>
        <p:txBody>
          <a:bodyPr/>
          <a:lstStyle/>
          <a:p>
            <a:endParaRPr lang="en-US"/>
          </a:p>
        </p:txBody>
      </p:sp>
      <p:pic>
        <p:nvPicPr>
          <p:cNvPr id="5" name="Picture 4">
            <a:extLst>
              <a:ext uri="{FF2B5EF4-FFF2-40B4-BE49-F238E27FC236}">
                <a16:creationId xmlns:a16="http://schemas.microsoft.com/office/drawing/2014/main" id="{C7F5113E-C930-DD10-37E4-60653FCB435C}"/>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350" b="94406" l="8734" r="92140">
                        <a14:foregroundMark x1="50218" y1="2448" x2="50218" y2="2448"/>
                        <a14:foregroundMark x1="23581" y1="94406" x2="23581" y2="94406"/>
                        <a14:foregroundMark x1="8734" y1="80070" x2="8734" y2="80070"/>
                        <a14:foregroundMark x1="92576" y1="78322" x2="92576" y2="78322"/>
                        <a14:foregroundMark x1="50218" y1="2448" x2="52402" y2="2448"/>
                        <a14:foregroundMark x1="50655" y1="350" x2="50655" y2="350"/>
                      </a14:backgroundRemoval>
                    </a14:imgEffect>
                  </a14:imgLayer>
                </a14:imgProps>
              </a:ext>
            </a:extLst>
          </a:blip>
          <a:stretch>
            <a:fillRect/>
          </a:stretch>
        </p:blipFill>
        <p:spPr>
          <a:xfrm>
            <a:off x="8094643" y="3695700"/>
            <a:ext cx="2098713" cy="2621099"/>
          </a:xfrm>
          <a:prstGeom prst="rect">
            <a:avLst/>
          </a:prstGeom>
        </p:spPr>
      </p:pic>
      <p:pic>
        <p:nvPicPr>
          <p:cNvPr id="7" name="Picture 6">
            <a:extLst>
              <a:ext uri="{FF2B5EF4-FFF2-40B4-BE49-F238E27FC236}">
                <a16:creationId xmlns:a16="http://schemas.microsoft.com/office/drawing/2014/main" id="{782ED488-E325-D4C9-1510-1DF6000EF46B}"/>
              </a:ext>
            </a:extLst>
          </p:cNvPr>
          <p:cNvPicPr>
            <a:picLocks noChangeAspect="1"/>
          </p:cNvPicPr>
          <p:nvPr/>
        </p:nvPicPr>
        <p:blipFill>
          <a:blip r:embed="rId5">
            <a:grayscl/>
            <a:extLst>
              <a:ext uri="{BEBA8EAE-BF5A-486C-A8C5-ECC9F3942E4B}">
                <a14:imgProps xmlns:a14="http://schemas.microsoft.com/office/drawing/2010/main">
                  <a14:imgLayer r:embed="rId6">
                    <a14:imgEffect>
                      <a14:backgroundRemoval t="6383" b="96454" l="1805" r="95668">
                        <a14:foregroundMark x1="49458" y1="6383" x2="49458" y2="6383"/>
                        <a14:foregroundMark x1="83394" y1="63121" x2="83394" y2="63121"/>
                        <a14:foregroundMark x1="82671" y1="75177" x2="82671" y2="75177"/>
                        <a14:foregroundMark x1="83394" y1="70567" x2="83394" y2="70567"/>
                        <a14:foregroundMark x1="83394" y1="69504" x2="83394" y2="69504"/>
                        <a14:foregroundMark x1="94224" y1="81206" x2="94224" y2="81206"/>
                        <a14:foregroundMark x1="70758" y1="65957" x2="70758" y2="65957"/>
                        <a14:foregroundMark x1="68953" y1="81206" x2="68953" y2="81206"/>
                        <a14:foregroundMark x1="59567" y1="79787" x2="59567" y2="79787"/>
                        <a14:foregroundMark x1="50181" y1="82270" x2="50181" y2="82270"/>
                        <a14:foregroundMark x1="40433" y1="79787" x2="40433" y2="79787"/>
                        <a14:foregroundMark x1="27437" y1="64539" x2="27437" y2="64539"/>
                        <a14:foregroundMark x1="29242" y1="67730" x2="29242" y2="67730"/>
                        <a14:foregroundMark x1="14440" y1="64539" x2="14440" y2="64539"/>
                        <a14:foregroundMark x1="5415" y1="81560" x2="5415" y2="81560"/>
                        <a14:foregroundMark x1="7220" y1="92199" x2="7220" y2="92199"/>
                        <a14:foregroundMark x1="16245" y1="76950" x2="16245" y2="76950"/>
                        <a14:foregroundMark x1="17329" y1="71277" x2="17329" y2="71277"/>
                        <a14:foregroundMark x1="16245" y1="71631" x2="16245" y2="71631"/>
                        <a14:foregroundMark x1="16245" y1="71631" x2="16245" y2="71631"/>
                        <a14:foregroundMark x1="87004" y1="75887" x2="87004" y2="75887"/>
                        <a14:foregroundMark x1="95668" y1="86170" x2="95668" y2="86170"/>
                        <a14:foregroundMark x1="94224" y1="86879" x2="94224" y2="86879"/>
                        <a14:foregroundMark x1="93502" y1="87589" x2="93502" y2="87589"/>
                        <a14:foregroundMark x1="80505" y1="72340" x2="80505" y2="72340"/>
                        <a14:foregroundMark x1="72202" y1="85106" x2="72202" y2="83333"/>
                        <a14:foregroundMark x1="72202" y1="83333" x2="72202" y2="83333"/>
                        <a14:foregroundMark x1="67148" y1="85106" x2="67148" y2="85106"/>
                        <a14:foregroundMark x1="68592" y1="84752" x2="68592" y2="84752"/>
                        <a14:foregroundMark x1="69675" y1="86879" x2="69675" y2="86879"/>
                        <a14:foregroundMark x1="69675" y1="81206" x2="69675" y2="81206"/>
                        <a14:foregroundMark x1="66787" y1="75177" x2="66787" y2="75177"/>
                        <a14:foregroundMark x1="63538" y1="81206" x2="63538" y2="81206"/>
                        <a14:foregroundMark x1="65343" y1="76241" x2="65343" y2="76241"/>
                        <a14:foregroundMark x1="67870" y1="73404" x2="67870" y2="73404"/>
                        <a14:foregroundMark x1="70397" y1="74113" x2="70397" y2="74113"/>
                        <a14:foregroundMark x1="82310" y1="71631" x2="82310" y2="71631"/>
                        <a14:foregroundMark x1="77978" y1="75887" x2="77978" y2="75887"/>
                        <a14:foregroundMark x1="85199" y1="74113" x2="85199" y2="74113"/>
                        <a14:foregroundMark x1="88087" y1="73404" x2="88087" y2="73404"/>
                        <a14:foregroundMark x1="85560" y1="81560" x2="85560" y2="81560"/>
                        <a14:foregroundMark x1="83755" y1="81560" x2="83755" y2="81560"/>
                        <a14:foregroundMark x1="80866" y1="84752" x2="80866" y2="84752"/>
                        <a14:foregroundMark x1="85560" y1="88652" x2="85560" y2="88652"/>
                        <a14:foregroundMark x1="86282" y1="92199" x2="86282" y2="92199"/>
                        <a14:foregroundMark x1="82671" y1="93972" x2="82671" y2="93972"/>
                        <a14:foregroundMark x1="73285" y1="93972" x2="73285" y2="93972"/>
                        <a14:foregroundMark x1="67148" y1="94681" x2="67148" y2="94681"/>
                        <a14:foregroundMark x1="57040" y1="88652" x2="57040" y2="88652"/>
                        <a14:foregroundMark x1="59567" y1="85106" x2="59567" y2="85106"/>
                        <a14:foregroundMark x1="58484" y1="85816" x2="58484" y2="85816"/>
                        <a14:foregroundMark x1="55957" y1="87589" x2="55957" y2="87589"/>
                        <a14:foregroundMark x1="50181" y1="86879" x2="50181" y2="86879"/>
                        <a14:foregroundMark x1="58845" y1="86879" x2="58845" y2="86879"/>
                        <a14:foregroundMark x1="49458" y1="89362" x2="49458" y2="89362"/>
                        <a14:foregroundMark x1="53069" y1="91489" x2="53069" y2="91489"/>
                        <a14:foregroundMark x1="41516" y1="87943" x2="41516" y2="87943"/>
                        <a14:foregroundMark x1="41516" y1="84043" x2="41516" y2="84043"/>
                        <a14:foregroundMark x1="39711" y1="86170" x2="39711" y2="86170"/>
                        <a14:foregroundMark x1="41155" y1="91135" x2="41155" y2="91135"/>
                        <a14:foregroundMark x1="29603" y1="81206" x2="29603" y2="81206"/>
                        <a14:foregroundMark x1="29603" y1="74113" x2="29603" y2="74113"/>
                        <a14:foregroundMark x1="29242" y1="73404" x2="29242" y2="73404"/>
                        <a14:foregroundMark x1="27437" y1="71277" x2="27437" y2="71277"/>
                        <a14:foregroundMark x1="95307" y1="91135" x2="95307" y2="91135"/>
                        <a14:foregroundMark x1="29603" y1="85816" x2="29603" y2="85816"/>
                        <a14:foregroundMark x1="26715" y1="86879" x2="26715" y2="86879"/>
                        <a14:foregroundMark x1="25632" y1="85106" x2="25632" y2="85106"/>
                        <a14:foregroundMark x1="30325" y1="81560" x2="30325" y2="81560"/>
                        <a14:foregroundMark x1="30325" y1="82270" x2="30325" y2="82270"/>
                        <a14:foregroundMark x1="32130" y1="90426" x2="32130" y2="90426"/>
                        <a14:foregroundMark x1="27798" y1="91135" x2="27798" y2="91135"/>
                        <a14:foregroundMark x1="17690" y1="75887" x2="17690" y2="75887"/>
                        <a14:foregroundMark x1="29242" y1="76950" x2="29242" y2="76950"/>
                        <a14:foregroundMark x1="18412" y1="75177" x2="18412" y2="75177"/>
                        <a14:foregroundMark x1="16245" y1="81206" x2="16245" y2="81206"/>
                        <a14:foregroundMark x1="11191" y1="73050" x2="11191" y2="73050"/>
                        <a14:foregroundMark x1="10108" y1="79787" x2="10108" y2="79787"/>
                        <a14:foregroundMark x1="16606" y1="83333" x2="16606" y2="83333"/>
                        <a14:foregroundMark x1="19134" y1="93262" x2="19134" y2="93262"/>
                        <a14:foregroundMark x1="12635" y1="92199" x2="12635" y2="92199"/>
                        <a14:foregroundMark x1="17690" y1="87589" x2="17690" y2="87589"/>
                        <a14:foregroundMark x1="6498" y1="88652" x2="6498" y2="88652"/>
                        <a14:foregroundMark x1="50181" y1="8156" x2="50181" y2="8156"/>
                        <a14:foregroundMark x1="52347" y1="8156" x2="52347" y2="8156"/>
                        <a14:foregroundMark x1="50542" y1="12766" x2="50542" y2="12766"/>
                        <a14:foregroundMark x1="58845" y1="90426" x2="58845" y2="90426"/>
                        <a14:foregroundMark x1="40433" y1="93972" x2="40433" y2="93972"/>
                        <a14:foregroundMark x1="35740" y1="78723" x2="35740" y2="78723"/>
                        <a14:foregroundMark x1="19134" y1="95035" x2="19134" y2="95035"/>
                        <a14:foregroundMark x1="14440" y1="96454" x2="14440" y2="96454"/>
                        <a14:foregroundMark x1="12635" y1="94681" x2="12635" y2="94681"/>
                        <a14:foregroundMark x1="1805" y1="87943" x2="1805" y2="87943"/>
                        <a14:backgroundMark x1="7220" y1="19149" x2="7220" y2="19149"/>
                        <a14:backgroundMark x1="27798" y1="34752" x2="27798" y2="34752"/>
                        <a14:backgroundMark x1="30325" y1="20213" x2="30325" y2="20213"/>
                        <a14:backgroundMark x1="31047" y1="19858" x2="31047" y2="19858"/>
                        <a14:backgroundMark x1="36462" y1="40780" x2="36462" y2="40780"/>
                        <a14:backgroundMark x1="68953" y1="34397" x2="68953" y2="34397"/>
                        <a14:backgroundMark x1="75090" y1="61348" x2="75090" y2="61348"/>
                      </a14:backgroundRemoval>
                    </a14:imgEffect>
                  </a14:imgLayer>
                </a14:imgProps>
              </a:ext>
            </a:extLst>
          </a:blip>
          <a:stretch>
            <a:fillRect/>
          </a:stretch>
        </p:blipFill>
        <p:spPr>
          <a:xfrm>
            <a:off x="2514600" y="1181099"/>
            <a:ext cx="2743200" cy="2792717"/>
          </a:xfrm>
          <a:prstGeom prst="rect">
            <a:avLst/>
          </a:prstGeom>
        </p:spPr>
      </p:pic>
      <p:pic>
        <p:nvPicPr>
          <p:cNvPr id="9" name="Picture 8">
            <a:extLst>
              <a:ext uri="{FF2B5EF4-FFF2-40B4-BE49-F238E27FC236}">
                <a16:creationId xmlns:a16="http://schemas.microsoft.com/office/drawing/2014/main" id="{04BC46E8-6C07-2B12-3692-221A534443FE}"/>
              </a:ext>
            </a:extLst>
          </p:cNvPr>
          <p:cNvPicPr>
            <a:picLocks noChangeAspect="1"/>
          </p:cNvPicPr>
          <p:nvPr/>
        </p:nvPicPr>
        <p:blipFill>
          <a:blip r:embed="rId7">
            <a:extLst>
              <a:ext uri="{BEBA8EAE-BF5A-486C-A8C5-ECC9F3942E4B}">
                <a14:imgProps xmlns:a14="http://schemas.microsoft.com/office/drawing/2010/main">
                  <a14:imgLayer r:embed="rId8">
                    <a14:imgEffect>
                      <a14:backgroundRemoval t="10000" b="91111" l="9735" r="90708">
                        <a14:foregroundMark x1="40708" y1="47222" x2="40708" y2="47222"/>
                        <a14:foregroundMark x1="48230" y1="46667" x2="48230" y2="46667"/>
                        <a14:foregroundMark x1="56637" y1="47778" x2="56637" y2="47778"/>
                        <a14:foregroundMark x1="62389" y1="47222" x2="62389" y2="47222"/>
                        <a14:foregroundMark x1="52655" y1="33889" x2="52655" y2="33889"/>
                        <a14:foregroundMark x1="48230" y1="37222" x2="48230" y2="37222"/>
                        <a14:foregroundMark x1="34956" y1="42222" x2="34956" y2="42222"/>
                        <a14:foregroundMark x1="35398" y1="36667" x2="35398" y2="36667"/>
                        <a14:foregroundMark x1="37611" y1="42222" x2="37611" y2="42222"/>
                        <a14:foregroundMark x1="35841" y1="50556" x2="35841" y2="50556"/>
                        <a14:foregroundMark x1="38938" y1="65556" x2="38938" y2="65556"/>
                        <a14:foregroundMark x1="38053" y1="69444" x2="38053" y2="69444"/>
                        <a14:foregroundMark x1="51327" y1="76111" x2="51327" y2="76111"/>
                        <a14:foregroundMark x1="55752" y1="68889" x2="55752" y2="68889"/>
                        <a14:foregroundMark x1="57080" y1="68333" x2="57080" y2="68333"/>
                        <a14:foregroundMark x1="61062" y1="64444" x2="61062" y2="64444"/>
                        <a14:foregroundMark x1="62832" y1="63333" x2="62832" y2="63333"/>
                        <a14:foregroundMark x1="60619" y1="51667" x2="60619" y2="51667"/>
                        <a14:foregroundMark x1="60619" y1="51667" x2="60619" y2="51667"/>
                        <a14:foregroundMark x1="51327" y1="52778" x2="48673" y2="55556"/>
                        <a14:foregroundMark x1="46460" y1="55556" x2="44690" y2="55556"/>
                        <a14:foregroundMark x1="44248" y1="55556" x2="44248" y2="55556"/>
                        <a14:foregroundMark x1="42035" y1="56111" x2="42035" y2="56111"/>
                        <a14:foregroundMark x1="38938" y1="41111" x2="39823" y2="37222"/>
                        <a14:foregroundMark x1="42035" y1="34444" x2="50442" y2="40556"/>
                        <a14:foregroundMark x1="60619" y1="42222" x2="73451" y2="81111"/>
                        <a14:foregroundMark x1="73451" y1="81111" x2="81416" y2="65000"/>
                        <a14:foregroundMark x1="81416" y1="65000" x2="72124" y2="65556"/>
                        <a14:foregroundMark x1="77434" y1="81667" x2="91150" y2="69444"/>
                        <a14:foregroundMark x1="91150" y1="69444" x2="74779" y2="55000"/>
                        <a14:foregroundMark x1="74779" y1="55000" x2="69912" y2="55000"/>
                        <a14:foregroundMark x1="30973" y1="57778" x2="15929" y2="68889"/>
                        <a14:foregroundMark x1="15929" y1="68889" x2="26991" y2="91111"/>
                        <a14:foregroundMark x1="26991" y1="91111" x2="32301" y2="68333"/>
                        <a14:foregroundMark x1="32301" y1="68333" x2="32301" y2="63889"/>
                        <a14:foregroundMark x1="38496" y1="91111" x2="51327" y2="71667"/>
                        <a14:foregroundMark x1="51327" y1="71667" x2="68584" y2="74444"/>
                        <a14:foregroundMark x1="68584" y1="74444" x2="81416" y2="82778"/>
                        <a14:foregroundMark x1="81416" y1="82778" x2="63274" y2="91111"/>
                        <a14:foregroundMark x1="63274" y1="91111" x2="40265" y2="88889"/>
                        <a14:foregroundMark x1="57080" y1="14444" x2="57080" y2="14444"/>
                        <a14:foregroundMark x1="51770" y1="18333" x2="51770" y2="18333"/>
                        <a14:foregroundMark x1="50442" y1="21111" x2="50442" y2="21111"/>
                        <a14:foregroundMark x1="51770" y1="22222" x2="51770" y2="13333"/>
                      </a14:backgroundRemoval>
                    </a14:imgEffect>
                  </a14:imgLayer>
                </a14:imgProps>
              </a:ext>
            </a:extLst>
          </a:blip>
          <a:stretch>
            <a:fillRect/>
          </a:stretch>
        </p:blipFill>
        <p:spPr>
          <a:xfrm>
            <a:off x="11658600" y="913502"/>
            <a:ext cx="3397213" cy="2705745"/>
          </a:xfrm>
          <a:prstGeom prst="rect">
            <a:avLst/>
          </a:prstGeom>
        </p:spPr>
      </p:pic>
      <p:pic>
        <p:nvPicPr>
          <p:cNvPr id="11" name="Picture 10">
            <a:extLst>
              <a:ext uri="{FF2B5EF4-FFF2-40B4-BE49-F238E27FC236}">
                <a16:creationId xmlns:a16="http://schemas.microsoft.com/office/drawing/2014/main" id="{2C6D20EF-C91F-BE50-6C3A-7B321FF52BFE}"/>
              </a:ext>
            </a:extLst>
          </p:cNvPr>
          <p:cNvPicPr>
            <a:picLocks noChangeAspect="1"/>
          </p:cNvPicPr>
          <p:nvPr/>
        </p:nvPicPr>
        <p:blipFill>
          <a:blip r:embed="rId9">
            <a:extLst>
              <a:ext uri="{BEBA8EAE-BF5A-486C-A8C5-ECC9F3942E4B}">
                <a14:imgProps xmlns:a14="http://schemas.microsoft.com/office/drawing/2010/main">
                  <a14:imgLayer r:embed="rId10">
                    <a14:imgEffect>
                      <a14:backgroundRemoval t="9449" b="89764" l="503" r="89950">
                        <a14:foregroundMark x1="38693" y1="49606" x2="38693" y2="49606"/>
                        <a14:foregroundMark x1="81407" y1="39370" x2="81407" y2="39370"/>
                        <a14:foregroundMark x1="503" y1="25197" x2="503" y2="25197"/>
                        <a14:backgroundMark x1="1005" y1="96063" x2="1005" y2="96063"/>
                        <a14:backgroundMark x1="2513" y1="89764" x2="2513" y2="89764"/>
                        <a14:backgroundMark x1="2513" y1="83465" x2="0" y2="97638"/>
                        <a14:backgroundMark x1="2513" y1="84252" x2="4020" y2="91339"/>
                      </a14:backgroundRemoval>
                    </a14:imgEffect>
                  </a14:imgLayer>
                </a14:imgProps>
              </a:ext>
            </a:extLst>
          </a:blip>
          <a:stretch>
            <a:fillRect/>
          </a:stretch>
        </p:blipFill>
        <p:spPr>
          <a:xfrm>
            <a:off x="14770226" y="3292454"/>
            <a:ext cx="1467659" cy="936646"/>
          </a:xfrm>
          <a:prstGeom prst="rect">
            <a:avLst/>
          </a:prstGeom>
        </p:spPr>
      </p:pic>
      <p:pic>
        <p:nvPicPr>
          <p:cNvPr id="13" name="Picture 12">
            <a:extLst>
              <a:ext uri="{FF2B5EF4-FFF2-40B4-BE49-F238E27FC236}">
                <a16:creationId xmlns:a16="http://schemas.microsoft.com/office/drawing/2014/main" id="{B5A5C389-7CDD-3641-5613-32B386C5CEC0}"/>
              </a:ext>
            </a:extLst>
          </p:cNvPr>
          <p:cNvPicPr>
            <a:picLocks noChangeAspect="1"/>
          </p:cNvPicPr>
          <p:nvPr/>
        </p:nvPicPr>
        <p:blipFill>
          <a:blip r:embed="rId11">
            <a:extLst>
              <a:ext uri="{BEBA8EAE-BF5A-486C-A8C5-ECC9F3942E4B}">
                <a14:imgProps xmlns:a14="http://schemas.microsoft.com/office/drawing/2010/main">
                  <a14:imgLayer r:embed="rId12">
                    <a14:imgEffect>
                      <a14:backgroundRemoval t="7087" b="92126" l="8871" r="95161">
                        <a14:foregroundMark x1="25000" y1="55118" x2="25000" y2="55118"/>
                        <a14:foregroundMark x1="14516" y1="88189" x2="14516" y2="88189"/>
                        <a14:foregroundMark x1="72581" y1="8661" x2="72581" y2="8661"/>
                        <a14:foregroundMark x1="91129" y1="79528" x2="91129" y2="79528"/>
                        <a14:foregroundMark x1="91129" y1="69291" x2="91129" y2="69291"/>
                        <a14:foregroundMark x1="91129" y1="77953" x2="91129" y2="77953"/>
                        <a14:foregroundMark x1="87097" y1="71654" x2="87097" y2="71654"/>
                        <a14:foregroundMark x1="88710" y1="67717" x2="95161" y2="92126"/>
                      </a14:backgroundRemoval>
                    </a14:imgEffect>
                  </a14:imgLayer>
                </a14:imgProps>
              </a:ext>
            </a:extLst>
          </a:blip>
          <a:stretch>
            <a:fillRect/>
          </a:stretch>
        </p:blipFill>
        <p:spPr>
          <a:xfrm>
            <a:off x="13848403" y="3520928"/>
            <a:ext cx="787440" cy="806491"/>
          </a:xfrm>
          <a:prstGeom prst="rect">
            <a:avLst/>
          </a:prstGeom>
        </p:spPr>
      </p:pic>
      <p:pic>
        <p:nvPicPr>
          <p:cNvPr id="15" name="Picture 14">
            <a:extLst>
              <a:ext uri="{FF2B5EF4-FFF2-40B4-BE49-F238E27FC236}">
                <a16:creationId xmlns:a16="http://schemas.microsoft.com/office/drawing/2014/main" id="{90E2E1FA-F85A-6E5A-905D-05D93B2219F1}"/>
              </a:ext>
            </a:extLst>
          </p:cNvPr>
          <p:cNvPicPr>
            <a:picLocks noChangeAspect="1"/>
          </p:cNvPicPr>
          <p:nvPr/>
        </p:nvPicPr>
        <p:blipFill>
          <a:blip r:embed="rId13">
            <a:biLevel thresh="75000"/>
            <a:extLst>
              <a:ext uri="{BEBA8EAE-BF5A-486C-A8C5-ECC9F3942E4B}">
                <a14:imgProps xmlns:a14="http://schemas.microsoft.com/office/drawing/2010/main">
                  <a14:imgLayer r:embed="rId14">
                    <a14:imgEffect>
                      <a14:backgroundRemoval t="9653" b="98842" l="4152" r="93772">
                        <a14:foregroundMark x1="4844" y1="48263" x2="4844" y2="48263"/>
                        <a14:foregroundMark x1="93772" y1="46332" x2="93772" y2="46332"/>
                        <a14:foregroundMark x1="77855" y1="98842" x2="77855" y2="98842"/>
                        <a14:foregroundMark x1="55363" y1="82239" x2="55363" y2="82239"/>
                        <a14:foregroundMark x1="59862" y1="39382" x2="59862" y2="39382"/>
                        <a14:foregroundMark x1="38408" y1="50193" x2="38408" y2="50193"/>
                        <a14:foregroundMark x1="47405" y1="71042" x2="47405" y2="71042"/>
                        <a14:foregroundMark x1="54671" y1="86100" x2="54671" y2="86100"/>
                        <a14:foregroundMark x1="56401" y1="84942" x2="56401" y2="84942"/>
                        <a14:foregroundMark x1="57093" y1="86873" x2="57093" y2="86873"/>
                        <a14:foregroundMark x1="55363" y1="84942" x2="55363" y2="84942"/>
                      </a14:backgroundRemoval>
                    </a14:imgEffect>
                  </a14:imgLayer>
                </a14:imgProps>
              </a:ext>
            </a:extLst>
          </a:blip>
          <a:stretch>
            <a:fillRect/>
          </a:stretch>
        </p:blipFill>
        <p:spPr>
          <a:xfrm>
            <a:off x="11506200" y="6322286"/>
            <a:ext cx="2590800" cy="2321860"/>
          </a:xfrm>
          <a:prstGeom prst="rect">
            <a:avLst/>
          </a:prstGeom>
        </p:spPr>
      </p:pic>
      <p:pic>
        <p:nvPicPr>
          <p:cNvPr id="17" name="Picture 16">
            <a:extLst>
              <a:ext uri="{FF2B5EF4-FFF2-40B4-BE49-F238E27FC236}">
                <a16:creationId xmlns:a16="http://schemas.microsoft.com/office/drawing/2014/main" id="{AB8DB2FA-D796-111C-1E5C-C7016D69DF10}"/>
              </a:ext>
            </a:extLst>
          </p:cNvPr>
          <p:cNvPicPr>
            <a:picLocks noChangeAspect="1"/>
          </p:cNvPicPr>
          <p:nvPr/>
        </p:nvPicPr>
        <p:blipFill>
          <a:blip r:embed="rId15">
            <a:extLst>
              <a:ext uri="{BEBA8EAE-BF5A-486C-A8C5-ECC9F3942E4B}">
                <a14:imgProps xmlns:a14="http://schemas.microsoft.com/office/drawing/2010/main">
                  <a14:imgLayer r:embed="rId16">
                    <a14:imgEffect>
                      <a14:backgroundRemoval t="9953" b="97630" l="5144" r="96914">
                        <a14:foregroundMark x1="9259" y1="36967" x2="9259" y2="36967"/>
                        <a14:foregroundMark x1="14815" y1="53081" x2="14815" y2="53081"/>
                        <a14:foregroundMark x1="12963" y1="96209" x2="12963" y2="96209"/>
                        <a14:foregroundMark x1="23457" y1="97156" x2="34568" y2="93365"/>
                        <a14:foregroundMark x1="34568" y1="93365" x2="64198" y2="98104"/>
                        <a14:foregroundMark x1="64198" y1="98104" x2="96914" y2="96209"/>
                        <a14:foregroundMark x1="27160" y1="20853" x2="27160" y2="20853"/>
                        <a14:foregroundMark x1="5144" y1="20853" x2="5144" y2="20853"/>
                      </a14:backgroundRemoval>
                    </a14:imgEffect>
                  </a14:imgLayer>
                </a14:imgProps>
              </a:ext>
            </a:extLst>
          </a:blip>
          <a:stretch>
            <a:fillRect/>
          </a:stretch>
        </p:blipFill>
        <p:spPr>
          <a:xfrm>
            <a:off x="2353869" y="6367696"/>
            <a:ext cx="4376312" cy="1900004"/>
          </a:xfrm>
          <a:prstGeom prst="rect">
            <a:avLst/>
          </a:prstGeom>
        </p:spPr>
      </p:pic>
      <p:sp>
        <p:nvSpPr>
          <p:cNvPr id="18" name="Oval 17">
            <a:extLst>
              <a:ext uri="{FF2B5EF4-FFF2-40B4-BE49-F238E27FC236}">
                <a16:creationId xmlns:a16="http://schemas.microsoft.com/office/drawing/2014/main" id="{ABA15FBF-30DF-4D22-477D-FB322A7587EA}"/>
              </a:ext>
            </a:extLst>
          </p:cNvPr>
          <p:cNvSpPr/>
          <p:nvPr/>
        </p:nvSpPr>
        <p:spPr>
          <a:xfrm>
            <a:off x="7239001" y="3162300"/>
            <a:ext cx="3810000" cy="3733800"/>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NZ"/>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354228"/>
        </a:solidFill>
        <a:effectLst/>
      </p:bgPr>
    </p:bg>
    <p:spTree>
      <p:nvGrpSpPr>
        <p:cNvPr id="1" name=""/>
        <p:cNvGrpSpPr/>
        <p:nvPr/>
      </p:nvGrpSpPr>
      <p:grpSpPr>
        <a:xfrm>
          <a:off x="0" y="0"/>
          <a:ext cx="0" cy="0"/>
          <a:chOff x="0" y="0"/>
          <a:chExt cx="0" cy="0"/>
        </a:xfrm>
      </p:grpSpPr>
      <p:sp>
        <p:nvSpPr>
          <p:cNvPr id="2" name="Freeform 2"/>
          <p:cNvSpPr/>
          <p:nvPr/>
        </p:nvSpPr>
        <p:spPr>
          <a:xfrm>
            <a:off x="14962486" y="8260367"/>
            <a:ext cx="3325514" cy="1995866"/>
          </a:xfrm>
          <a:custGeom>
            <a:avLst/>
            <a:gdLst/>
            <a:ahLst/>
            <a:cxnLst/>
            <a:rect l="l" t="t" r="r" b="b"/>
            <a:pathLst>
              <a:path w="3325514" h="1995866">
                <a:moveTo>
                  <a:pt x="0" y="0"/>
                </a:moveTo>
                <a:lnTo>
                  <a:pt x="3325514" y="0"/>
                </a:lnTo>
                <a:lnTo>
                  <a:pt x="3325514" y="1995866"/>
                </a:lnTo>
                <a:lnTo>
                  <a:pt x="0" y="1995866"/>
                </a:lnTo>
                <a:lnTo>
                  <a:pt x="0" y="0"/>
                </a:lnTo>
                <a:close/>
              </a:path>
            </a:pathLst>
          </a:custGeom>
          <a:blipFill>
            <a:blip r:embed="rId2"/>
            <a:stretch>
              <a:fillRect/>
            </a:stretch>
          </a:blipFill>
        </p:spPr>
        <p:txBody>
          <a:bodyPr/>
          <a:lstStyle/>
          <a:p>
            <a:endParaRPr lang="en-US"/>
          </a:p>
        </p:txBody>
      </p:sp>
      <p:sp>
        <p:nvSpPr>
          <p:cNvPr id="3" name="TextBox 2">
            <a:extLst>
              <a:ext uri="{FF2B5EF4-FFF2-40B4-BE49-F238E27FC236}">
                <a16:creationId xmlns:a16="http://schemas.microsoft.com/office/drawing/2014/main" id="{B57F7E77-518F-B164-505B-034F3BF99236}"/>
              </a:ext>
            </a:extLst>
          </p:cNvPr>
          <p:cNvSpPr txBox="1"/>
          <p:nvPr/>
        </p:nvSpPr>
        <p:spPr>
          <a:xfrm>
            <a:off x="1371600" y="1943100"/>
            <a:ext cx="15316200" cy="3693319"/>
          </a:xfrm>
          <a:prstGeom prst="rect">
            <a:avLst/>
          </a:prstGeom>
          <a:noFill/>
        </p:spPr>
        <p:txBody>
          <a:bodyPr wrap="square" rtlCol="0">
            <a:spAutoFit/>
          </a:bodyPr>
          <a:lstStyle/>
          <a:p>
            <a:pPr algn="ctr"/>
            <a:r>
              <a:rPr lang="en-NZ" sz="7200" dirty="0">
                <a:solidFill>
                  <a:schemeClr val="bg2"/>
                </a:solidFill>
                <a:latin typeface="Bookman Old Style" panose="02050604050505020204" pitchFamily="18" charset="0"/>
              </a:rPr>
              <a:t>Where do you think this child’s faith is most shaped during the week?</a:t>
            </a:r>
          </a:p>
          <a:p>
            <a:endParaRPr lang="en-NZ"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EFDBB8"/>
        </a:solidFill>
        <a:effectLst/>
      </p:bgPr>
    </p:bg>
    <p:spTree>
      <p:nvGrpSpPr>
        <p:cNvPr id="1" name="">
          <a:extLst>
            <a:ext uri="{FF2B5EF4-FFF2-40B4-BE49-F238E27FC236}">
              <a16:creationId xmlns:a16="http://schemas.microsoft.com/office/drawing/2014/main" id="{2F16914A-B810-E5AB-304D-45354B065643}"/>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6B3F3EC-CB5D-F979-3100-7446D5586F3B}"/>
              </a:ext>
            </a:extLst>
          </p:cNvPr>
          <p:cNvSpPr/>
          <p:nvPr/>
        </p:nvSpPr>
        <p:spPr>
          <a:xfrm>
            <a:off x="14667847" y="8171951"/>
            <a:ext cx="3620153" cy="2172699"/>
          </a:xfrm>
          <a:custGeom>
            <a:avLst/>
            <a:gdLst/>
            <a:ahLst/>
            <a:cxnLst/>
            <a:rect l="l" t="t" r="r" b="b"/>
            <a:pathLst>
              <a:path w="3620153" h="2172699">
                <a:moveTo>
                  <a:pt x="0" y="0"/>
                </a:moveTo>
                <a:lnTo>
                  <a:pt x="3620153" y="0"/>
                </a:lnTo>
                <a:lnTo>
                  <a:pt x="3620153" y="2172698"/>
                </a:lnTo>
                <a:lnTo>
                  <a:pt x="0" y="2172698"/>
                </a:lnTo>
                <a:lnTo>
                  <a:pt x="0" y="0"/>
                </a:lnTo>
                <a:close/>
              </a:path>
            </a:pathLst>
          </a:custGeom>
          <a:blipFill>
            <a:blip r:embed="rId2"/>
            <a:stretch>
              <a:fillRect/>
            </a:stretch>
          </a:blipFill>
        </p:spPr>
        <p:txBody>
          <a:bodyPr/>
          <a:lstStyle/>
          <a:p>
            <a:endParaRPr lang="en-US"/>
          </a:p>
        </p:txBody>
      </p:sp>
      <p:grpSp>
        <p:nvGrpSpPr>
          <p:cNvPr id="3" name="Group 3">
            <a:extLst>
              <a:ext uri="{FF2B5EF4-FFF2-40B4-BE49-F238E27FC236}">
                <a16:creationId xmlns:a16="http://schemas.microsoft.com/office/drawing/2014/main" id="{AC2E3DDD-388C-9E4D-A6B5-20EF95F7946B}"/>
              </a:ext>
            </a:extLst>
          </p:cNvPr>
          <p:cNvGrpSpPr/>
          <p:nvPr/>
        </p:nvGrpSpPr>
        <p:grpSpPr>
          <a:xfrm>
            <a:off x="1143000" y="800100"/>
            <a:ext cx="16154400" cy="5638800"/>
            <a:chOff x="0" y="0"/>
            <a:chExt cx="2083649" cy="1115513"/>
          </a:xfrm>
        </p:grpSpPr>
        <p:sp>
          <p:nvSpPr>
            <p:cNvPr id="4" name="Freeform 4">
              <a:extLst>
                <a:ext uri="{FF2B5EF4-FFF2-40B4-BE49-F238E27FC236}">
                  <a16:creationId xmlns:a16="http://schemas.microsoft.com/office/drawing/2014/main" id="{65CFF36C-B5D6-B28F-6E81-E49D7152EE77}"/>
                </a:ext>
              </a:extLst>
            </p:cNvPr>
            <p:cNvSpPr/>
            <p:nvPr/>
          </p:nvSpPr>
          <p:spPr>
            <a:xfrm>
              <a:off x="0" y="0"/>
              <a:ext cx="2083649" cy="1115513"/>
            </a:xfrm>
            <a:custGeom>
              <a:avLst/>
              <a:gdLst/>
              <a:ahLst/>
              <a:cxnLst/>
              <a:rect l="l" t="t" r="r" b="b"/>
              <a:pathLst>
                <a:path w="2000859" h="906844">
                  <a:moveTo>
                    <a:pt x="0" y="0"/>
                  </a:moveTo>
                  <a:lnTo>
                    <a:pt x="2000859" y="0"/>
                  </a:lnTo>
                  <a:lnTo>
                    <a:pt x="2000859" y="906844"/>
                  </a:lnTo>
                  <a:lnTo>
                    <a:pt x="0" y="906844"/>
                  </a:lnTo>
                  <a:close/>
                </a:path>
              </a:pathLst>
            </a:custGeom>
            <a:solidFill>
              <a:srgbClr val="FDF9F2"/>
            </a:solidFill>
          </p:spPr>
          <p:txBody>
            <a:bodyPr/>
            <a:lstStyle/>
            <a:p>
              <a:endParaRPr lang="en-US"/>
            </a:p>
          </p:txBody>
        </p:sp>
      </p:grpSp>
      <p:sp>
        <p:nvSpPr>
          <p:cNvPr id="6" name="TextBox 6">
            <a:extLst>
              <a:ext uri="{FF2B5EF4-FFF2-40B4-BE49-F238E27FC236}">
                <a16:creationId xmlns:a16="http://schemas.microsoft.com/office/drawing/2014/main" id="{9224841C-AC3E-95B2-F8ED-C3C48099E191}"/>
              </a:ext>
            </a:extLst>
          </p:cNvPr>
          <p:cNvSpPr txBox="1"/>
          <p:nvPr/>
        </p:nvSpPr>
        <p:spPr>
          <a:xfrm>
            <a:off x="1409700" y="1714500"/>
            <a:ext cx="15468600" cy="3447098"/>
          </a:xfrm>
          <a:prstGeom prst="rect">
            <a:avLst/>
          </a:prstGeom>
        </p:spPr>
        <p:txBody>
          <a:bodyPr wrap="square" lIns="0" tIns="0" rIns="0" bIns="0" rtlCol="0" anchor="t">
            <a:spAutoFit/>
          </a:bodyPr>
          <a:lstStyle/>
          <a:p>
            <a:r>
              <a:rPr lang="en-NZ" sz="3200" b="1">
                <a:solidFill>
                  <a:srgbClr val="AC6B37"/>
                </a:solidFill>
                <a:latin typeface="Century Gothic" panose="020B0502020202020204" pitchFamily="34" charset="0"/>
              </a:rPr>
              <a:t>Deuteronomy 6:6-7</a:t>
            </a:r>
            <a:endParaRPr lang="en-NZ" sz="3200" b="1" dirty="0">
              <a:solidFill>
                <a:srgbClr val="AC6B37"/>
              </a:solidFill>
              <a:latin typeface="Century Gothic" panose="020B0502020202020204" pitchFamily="34" charset="0"/>
            </a:endParaRPr>
          </a:p>
          <a:p>
            <a:endParaRPr lang="en-NZ" sz="3200" b="1" dirty="0">
              <a:solidFill>
                <a:srgbClr val="AC6B37"/>
              </a:solidFill>
              <a:latin typeface="Century Gothic" panose="020B0502020202020204" pitchFamily="34" charset="0"/>
            </a:endParaRPr>
          </a:p>
          <a:p>
            <a:r>
              <a:rPr lang="en-US" sz="4000" dirty="0">
                <a:solidFill>
                  <a:srgbClr val="AC6B37"/>
                </a:solidFill>
                <a:latin typeface="Century Gothic" panose="020B0502020202020204" pitchFamily="34" charset="0"/>
              </a:rPr>
              <a:t>These commandments that I give you today are to be on your hearts. Impress them on your children. Talk about them when you sit at home and when you walk along the road, when you lie down and when you get up</a:t>
            </a:r>
            <a:r>
              <a:rPr lang="en-US" dirty="0"/>
              <a:t>. </a:t>
            </a:r>
            <a:endParaRPr lang="en-US" sz="4000" dirty="0">
              <a:solidFill>
                <a:srgbClr val="AC6B37"/>
              </a:solidFill>
              <a:latin typeface="Century Gothic" panose="020B0502020202020204" pitchFamily="34" charset="0"/>
              <a:sym typeface="Brother 1816"/>
            </a:endParaRPr>
          </a:p>
        </p:txBody>
      </p:sp>
    </p:spTree>
    <p:extLst>
      <p:ext uri="{BB962C8B-B14F-4D97-AF65-F5344CB8AC3E}">
        <p14:creationId xmlns:p14="http://schemas.microsoft.com/office/powerpoint/2010/main" val="3607555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DF9F2"/>
        </a:solidFill>
        <a:effectLst/>
      </p:bgPr>
    </p:bg>
    <p:spTree>
      <p:nvGrpSpPr>
        <p:cNvPr id="1" name="">
          <a:extLst>
            <a:ext uri="{FF2B5EF4-FFF2-40B4-BE49-F238E27FC236}">
              <a16:creationId xmlns:a16="http://schemas.microsoft.com/office/drawing/2014/main" id="{C153F9C9-38D6-A919-6FB3-E2B4BD4DC1C1}"/>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1EACDEBC-D3F4-41EE-46FB-AB6FB79DB977}"/>
              </a:ext>
            </a:extLst>
          </p:cNvPr>
          <p:cNvSpPr/>
          <p:nvPr/>
        </p:nvSpPr>
        <p:spPr>
          <a:xfrm>
            <a:off x="14554200" y="7962900"/>
            <a:ext cx="3584513" cy="2151309"/>
          </a:xfrm>
          <a:custGeom>
            <a:avLst/>
            <a:gdLst/>
            <a:ahLst/>
            <a:cxnLst/>
            <a:rect l="l" t="t" r="r" b="b"/>
            <a:pathLst>
              <a:path w="3584513" h="2151309">
                <a:moveTo>
                  <a:pt x="0" y="0"/>
                </a:moveTo>
                <a:lnTo>
                  <a:pt x="3584513" y="0"/>
                </a:lnTo>
                <a:lnTo>
                  <a:pt x="3584513" y="2151308"/>
                </a:lnTo>
                <a:lnTo>
                  <a:pt x="0" y="2151308"/>
                </a:lnTo>
                <a:lnTo>
                  <a:pt x="0" y="0"/>
                </a:lnTo>
                <a:close/>
              </a:path>
            </a:pathLst>
          </a:custGeom>
          <a:blipFill>
            <a:blip r:embed="rId2"/>
            <a:stretch>
              <a:fillRect/>
            </a:stretch>
          </a:blipFill>
        </p:spPr>
        <p:txBody>
          <a:bodyPr/>
          <a:lstStyle/>
          <a:p>
            <a:endParaRPr lang="en-US"/>
          </a:p>
        </p:txBody>
      </p:sp>
      <p:sp>
        <p:nvSpPr>
          <p:cNvPr id="4" name="TextBox 3">
            <a:extLst>
              <a:ext uri="{FF2B5EF4-FFF2-40B4-BE49-F238E27FC236}">
                <a16:creationId xmlns:a16="http://schemas.microsoft.com/office/drawing/2014/main" id="{85E29D44-06B6-510E-4703-C19F010C9080}"/>
              </a:ext>
            </a:extLst>
          </p:cNvPr>
          <p:cNvSpPr txBox="1"/>
          <p:nvPr/>
        </p:nvSpPr>
        <p:spPr>
          <a:xfrm>
            <a:off x="6477000" y="800100"/>
            <a:ext cx="4114800" cy="1108124"/>
          </a:xfrm>
          <a:prstGeom prst="rect">
            <a:avLst/>
          </a:prstGeom>
          <a:noFill/>
        </p:spPr>
        <p:txBody>
          <a:bodyPr wrap="square" rtlCol="0">
            <a:spAutoFit/>
          </a:bodyPr>
          <a:lstStyle/>
          <a:p>
            <a:r>
              <a:rPr lang="en-NZ" sz="6601" dirty="0">
                <a:solidFill>
                  <a:srgbClr val="354228"/>
                </a:solidFill>
                <a:latin typeface="Bookman Old Style" panose="02050604050505020204" pitchFamily="18" charset="0"/>
              </a:rPr>
              <a:t>CHURCH</a:t>
            </a:r>
          </a:p>
        </p:txBody>
      </p:sp>
    </p:spTree>
    <p:extLst>
      <p:ext uri="{BB962C8B-B14F-4D97-AF65-F5344CB8AC3E}">
        <p14:creationId xmlns:p14="http://schemas.microsoft.com/office/powerpoint/2010/main" val="1212862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354228"/>
        </a:solidFill>
        <a:effectLst/>
      </p:bgPr>
    </p:bg>
    <p:spTree>
      <p:nvGrpSpPr>
        <p:cNvPr id="1" name="">
          <a:extLst>
            <a:ext uri="{FF2B5EF4-FFF2-40B4-BE49-F238E27FC236}">
              <a16:creationId xmlns:a16="http://schemas.microsoft.com/office/drawing/2014/main" id="{A0C99A24-50C6-731D-EBBB-0DEEFD1F5FCA}"/>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9C1FEC39-FAD3-EFBB-2AAA-EDFEC45B74EF}"/>
              </a:ext>
            </a:extLst>
          </p:cNvPr>
          <p:cNvSpPr/>
          <p:nvPr/>
        </p:nvSpPr>
        <p:spPr>
          <a:xfrm>
            <a:off x="14962486" y="8260367"/>
            <a:ext cx="3325514" cy="1995866"/>
          </a:xfrm>
          <a:custGeom>
            <a:avLst/>
            <a:gdLst/>
            <a:ahLst/>
            <a:cxnLst/>
            <a:rect l="l" t="t" r="r" b="b"/>
            <a:pathLst>
              <a:path w="3325514" h="1995866">
                <a:moveTo>
                  <a:pt x="0" y="0"/>
                </a:moveTo>
                <a:lnTo>
                  <a:pt x="3325514" y="0"/>
                </a:lnTo>
                <a:lnTo>
                  <a:pt x="3325514" y="1995866"/>
                </a:lnTo>
                <a:lnTo>
                  <a:pt x="0" y="1995866"/>
                </a:lnTo>
                <a:lnTo>
                  <a:pt x="0" y="0"/>
                </a:lnTo>
                <a:close/>
              </a:path>
            </a:pathLst>
          </a:custGeom>
          <a:blipFill>
            <a:blip r:embed="rId2"/>
            <a:stretch>
              <a:fillRect/>
            </a:stretch>
          </a:blipFill>
        </p:spPr>
        <p:txBody>
          <a:bodyPr/>
          <a:lstStyle/>
          <a:p>
            <a:endParaRPr lang="en-US"/>
          </a:p>
        </p:txBody>
      </p:sp>
      <p:sp>
        <p:nvSpPr>
          <p:cNvPr id="3" name="TextBox 2">
            <a:extLst>
              <a:ext uri="{FF2B5EF4-FFF2-40B4-BE49-F238E27FC236}">
                <a16:creationId xmlns:a16="http://schemas.microsoft.com/office/drawing/2014/main" id="{C60D92AF-AD38-F2D4-2000-6F1A60BCB1EC}"/>
              </a:ext>
            </a:extLst>
          </p:cNvPr>
          <p:cNvSpPr txBox="1"/>
          <p:nvPr/>
        </p:nvSpPr>
        <p:spPr>
          <a:xfrm>
            <a:off x="1371600" y="1943100"/>
            <a:ext cx="15316200" cy="3693319"/>
          </a:xfrm>
          <a:prstGeom prst="rect">
            <a:avLst/>
          </a:prstGeom>
          <a:noFill/>
        </p:spPr>
        <p:txBody>
          <a:bodyPr wrap="square" rtlCol="0">
            <a:spAutoFit/>
          </a:bodyPr>
          <a:lstStyle/>
          <a:p>
            <a:pPr algn="ctr"/>
            <a:r>
              <a:rPr lang="en-NZ" sz="7200" dirty="0">
                <a:solidFill>
                  <a:schemeClr val="bg2"/>
                </a:solidFill>
                <a:latin typeface="Bookman Old Style" panose="02050604050505020204" pitchFamily="18" charset="0"/>
              </a:rPr>
              <a:t>What is one way children participate in church life in your context?</a:t>
            </a:r>
          </a:p>
          <a:p>
            <a:endParaRPr lang="en-NZ" dirty="0"/>
          </a:p>
        </p:txBody>
      </p:sp>
    </p:spTree>
    <p:extLst>
      <p:ext uri="{BB962C8B-B14F-4D97-AF65-F5344CB8AC3E}">
        <p14:creationId xmlns:p14="http://schemas.microsoft.com/office/powerpoint/2010/main" val="16648901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2AB0FA8A458E54EB3C916384274EFE7" ma:contentTypeVersion="21" ma:contentTypeDescription="Create a new document." ma:contentTypeScope="" ma:versionID="a41e5389dcf322e0b48db322d006306b">
  <xsd:schema xmlns:xsd="http://www.w3.org/2001/XMLSchema" xmlns:xs="http://www.w3.org/2001/XMLSchema" xmlns:p="http://schemas.microsoft.com/office/2006/metadata/properties" xmlns:ns2="5b787112-a2df-47e2-b6fa-961b82131c33" xmlns:ns3="dc064e63-ed66-4316-b8c8-acf766df3c2d" targetNamespace="http://schemas.microsoft.com/office/2006/metadata/properties" ma:root="true" ma:fieldsID="69a2a50b538df44aaa0f152b3ea85c19" ns2:_="" ns3:_="">
    <xsd:import namespace="5b787112-a2df-47e2-b6fa-961b82131c33"/>
    <xsd:import namespace="dc064e63-ed66-4316-b8c8-acf766df3c2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EventHashCode" minOccurs="0"/>
                <xsd:element ref="ns2:MediaServiceGenerationTime" minOccurs="0"/>
                <xsd:element ref="ns2:Notes0"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Image"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b787112-a2df-47e2-b6fa-961b82131c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Notes0" ma:index="18" nillable="true" ma:displayName="Notes" ma:format="Dropdown" ma:internalName="Notes0">
      <xsd:simpleType>
        <xsd:restriction base="dms:Text">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c1c7281c-57cf-4909-afe4-4e42d36229c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Image" ma:index="26" nillable="true" ma:displayName="Image" ma:format="Thumbnail" ma:internalName="Image">
      <xsd:simpleType>
        <xsd:restriction base="dms:Unknown"/>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c064e63-ed66-4316-b8c8-acf766df3c2d"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bcfea1b2-40eb-4b02-9e7b-d6e24a5cbe10}" ma:internalName="TaxCatchAll" ma:showField="CatchAllData" ma:web="dc064e63-ed66-4316-b8c8-acf766df3c2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dc064e63-ed66-4316-b8c8-acf766df3c2d" xsi:nil="true"/>
    <lcf76f155ced4ddcb4097134ff3c332f xmlns="5b787112-a2df-47e2-b6fa-961b82131c33">
      <Terms xmlns="http://schemas.microsoft.com/office/infopath/2007/PartnerControls"/>
    </lcf76f155ced4ddcb4097134ff3c332f>
    <Notes0 xmlns="5b787112-a2df-47e2-b6fa-961b82131c33" xsi:nil="true"/>
    <Image xmlns="5b787112-a2df-47e2-b6fa-961b82131c3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BC9090A-9344-4AB1-BFAC-06E8CB8029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b787112-a2df-47e2-b6fa-961b82131c33"/>
    <ds:schemaRef ds:uri="dc064e63-ed66-4316-b8c8-acf766df3c2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037BACF-3964-40B1-857F-D4E48C1CBB25}">
  <ds:schemaRefs>
    <ds:schemaRef ds:uri="http://purl.org/dc/dcmitype/"/>
    <ds:schemaRef ds:uri="http://purl.org/dc/terms/"/>
    <ds:schemaRef ds:uri="http://purl.org/dc/elements/1.1/"/>
    <ds:schemaRef ds:uri="http://www.w3.org/XML/1998/namespace"/>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dc064e63-ed66-4316-b8c8-acf766df3c2d"/>
    <ds:schemaRef ds:uri="5b787112-a2df-47e2-b6fa-961b82131c33"/>
  </ds:schemaRefs>
</ds:datastoreItem>
</file>

<file path=customXml/itemProps3.xml><?xml version="1.0" encoding="utf-8"?>
<ds:datastoreItem xmlns:ds="http://schemas.openxmlformats.org/officeDocument/2006/customXml" ds:itemID="{DB7541FD-35BE-40C3-B1A0-E2CE653F5B0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4184</TotalTime>
  <Words>573</Words>
  <Application>Microsoft Macintosh PowerPoint</Application>
  <PresentationFormat>Custom</PresentationFormat>
  <Paragraphs>50</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Century Gothic</vt:lpstr>
      <vt:lpstr>Bookman Old Style</vt:lpstr>
      <vt:lpstr>Calibri</vt:lpstr>
      <vt:lpstr>Arial</vt:lpstr>
      <vt:lpstr>Aptos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Summit presentation template</dc:title>
  <cp:lastModifiedBy>Sophia Sinclair</cp:lastModifiedBy>
  <cp:revision>6</cp:revision>
  <dcterms:created xsi:type="dcterms:W3CDTF">2006-08-16T00:00:00Z</dcterms:created>
  <dcterms:modified xsi:type="dcterms:W3CDTF">2026-05-15T09:19:05Z</dcterms:modified>
  <dc:identifier>DAHEJZZlCf0</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0x010100B2AB0FA8A458E54EB3C916384274EFE7</vt:lpwstr>
  </property>
  <property fmtid="{D5CDD505-2E9C-101B-9397-08002B2CF9AE}" pid="3" name="MediaServiceImageTags">
    <vt:lpwstr/>
  </property>
</Properties>
</file>